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5" r:id="rId1"/>
  </p:sldMasterIdLst>
  <p:notesMasterIdLst>
    <p:notesMasterId r:id="rId72"/>
  </p:notesMasterIdLst>
  <p:sldIdLst>
    <p:sldId id="256" r:id="rId2"/>
    <p:sldId id="258" r:id="rId3"/>
    <p:sldId id="263" r:id="rId4"/>
    <p:sldId id="257" r:id="rId5"/>
    <p:sldId id="262" r:id="rId6"/>
    <p:sldId id="264" r:id="rId7"/>
    <p:sldId id="261" r:id="rId8"/>
    <p:sldId id="265" r:id="rId9"/>
    <p:sldId id="267" r:id="rId10"/>
    <p:sldId id="268" r:id="rId11"/>
    <p:sldId id="275" r:id="rId12"/>
    <p:sldId id="269" r:id="rId13"/>
    <p:sldId id="273" r:id="rId14"/>
    <p:sldId id="283" r:id="rId15"/>
    <p:sldId id="270" r:id="rId16"/>
    <p:sldId id="288" r:id="rId17"/>
    <p:sldId id="272" r:id="rId18"/>
    <p:sldId id="271" r:id="rId19"/>
    <p:sldId id="274" r:id="rId20"/>
    <p:sldId id="286" r:id="rId21"/>
    <p:sldId id="276" r:id="rId22"/>
    <p:sldId id="277" r:id="rId23"/>
    <p:sldId id="278" r:id="rId24"/>
    <p:sldId id="280" r:id="rId25"/>
    <p:sldId id="279" r:id="rId26"/>
    <p:sldId id="328" r:id="rId27"/>
    <p:sldId id="281" r:id="rId28"/>
    <p:sldId id="323" r:id="rId29"/>
    <p:sldId id="322" r:id="rId30"/>
    <p:sldId id="321" r:id="rId31"/>
    <p:sldId id="320" r:id="rId32"/>
    <p:sldId id="282" r:id="rId33"/>
    <p:sldId id="325" r:id="rId34"/>
    <p:sldId id="326" r:id="rId35"/>
    <p:sldId id="324" r:id="rId36"/>
    <p:sldId id="287" r:id="rId37"/>
    <p:sldId id="284" r:id="rId38"/>
    <p:sldId id="290" r:id="rId39"/>
    <p:sldId id="285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6" r:id="rId52"/>
    <p:sldId id="307" r:id="rId53"/>
    <p:sldId id="308" r:id="rId54"/>
    <p:sldId id="309" r:id="rId55"/>
    <p:sldId id="310" r:id="rId56"/>
    <p:sldId id="311" r:id="rId57"/>
    <p:sldId id="304" r:id="rId58"/>
    <p:sldId id="329" r:id="rId59"/>
    <p:sldId id="330" r:id="rId60"/>
    <p:sldId id="331" r:id="rId61"/>
    <p:sldId id="332" r:id="rId62"/>
    <p:sldId id="313" r:id="rId63"/>
    <p:sldId id="312" r:id="rId64"/>
    <p:sldId id="314" r:id="rId65"/>
    <p:sldId id="315" r:id="rId66"/>
    <p:sldId id="316" r:id="rId67"/>
    <p:sldId id="317" r:id="rId68"/>
    <p:sldId id="266" r:id="rId69"/>
    <p:sldId id="318" r:id="rId70"/>
    <p:sldId id="319" r:id="rId7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D39"/>
    <a:srgbClr val="3333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27" autoAdjust="0"/>
    <p:restoredTop sz="95405" autoAdjust="0"/>
  </p:normalViewPr>
  <p:slideViewPr>
    <p:cSldViewPr snapToGrid="0">
      <p:cViewPr varScale="1">
        <p:scale>
          <a:sx n="76" d="100"/>
          <a:sy n="76" d="100"/>
        </p:scale>
        <p:origin x="6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56514-BABB-4EFF-A52E-F3C86D309490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CC5A5-3363-4CEE-A506-2A142D5F27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44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77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Mr</a:t>
            </a:r>
            <a:r>
              <a:rPr lang="pt-BR" dirty="0" smtClean="0"/>
              <a:t> </a:t>
            </a:r>
            <a:r>
              <a:rPr lang="pt-BR" dirty="0" err="1" smtClean="0"/>
              <a:t>tronchetti</a:t>
            </a:r>
            <a:r>
              <a:rPr lang="pt-BR" dirty="0" smtClean="0"/>
              <a:t> tinha controle em uma empresa que tinha ações de outra e de outra em uma cadeia que no final lhe dava controle de alavancagem de 26 na Telecom Itália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251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8FCA6-D6BF-41F7-9EAC-D4483D5911CC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43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51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833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3909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622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1089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94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02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Foco</a:t>
            </a:r>
            <a:r>
              <a:rPr lang="pt-BR" baseline="0" dirty="0" smtClean="0"/>
              <a:t> da estatística: agregação de indivíduos e características</a:t>
            </a:r>
          </a:p>
          <a:p>
            <a:r>
              <a:rPr lang="pt-BR" baseline="0" dirty="0" smtClean="0"/>
              <a:t>Foco da </a:t>
            </a:r>
            <a:r>
              <a:rPr lang="pt-BR" baseline="0" dirty="0" err="1" smtClean="0"/>
              <a:t>sociometria</a:t>
            </a:r>
            <a:r>
              <a:rPr lang="pt-BR" baseline="0" dirty="0" smtClean="0"/>
              <a:t> : estrutura de relações interpessoais</a:t>
            </a:r>
          </a:p>
          <a:p>
            <a:endParaRPr lang="pt-BR" dirty="0" smtClean="0"/>
          </a:p>
          <a:p>
            <a:r>
              <a:rPr lang="pt-BR" dirty="0" smtClean="0"/>
              <a:t>A unidade mínima de estudo, ou seja, a unidade básica, o átomo, não são os indivíduos e sim esse individuo e seus</a:t>
            </a:r>
            <a:r>
              <a:rPr lang="pt-BR" baseline="0" dirty="0" smtClean="0"/>
              <a:t> relacionamentos sociais, econômicos, culturais.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49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Relaciona-se com sistemas complexos:</a:t>
            </a:r>
          </a:p>
          <a:p>
            <a:r>
              <a:rPr lang="pt-BR" dirty="0" err="1" smtClean="0"/>
              <a:t>Passaro</a:t>
            </a:r>
            <a:r>
              <a:rPr lang="pt-BR" dirty="0" smtClean="0"/>
              <a:t> x  Bandos de pássaros </a:t>
            </a:r>
          </a:p>
          <a:p>
            <a:r>
              <a:rPr lang="pt-BR" dirty="0" smtClean="0"/>
              <a:t>Peixe x cardume</a:t>
            </a:r>
          </a:p>
          <a:p>
            <a:r>
              <a:rPr lang="pt-BR" dirty="0" smtClean="0"/>
              <a:t>Neurônio x sistema nervoso</a:t>
            </a:r>
          </a:p>
          <a:p>
            <a:endParaRPr lang="pt-BR" dirty="0" smtClean="0"/>
          </a:p>
          <a:p>
            <a:r>
              <a:rPr lang="pt-BR" dirty="0" smtClean="0"/>
              <a:t>Propriedade de sistemas complexos: </a:t>
            </a:r>
            <a:r>
              <a:rPr lang="pt-BR" dirty="0" err="1" smtClean="0"/>
              <a:t>Emergencia</a:t>
            </a:r>
            <a:r>
              <a:rPr lang="pt-BR" baseline="0" dirty="0" smtClean="0"/>
              <a:t> (</a:t>
            </a:r>
            <a:r>
              <a:rPr lang="pt-BR" baseline="0" dirty="0" err="1" smtClean="0"/>
              <a:t>Emergence</a:t>
            </a:r>
            <a:r>
              <a:rPr lang="pt-BR" baseline="0" dirty="0" smtClean="0"/>
              <a:t>)</a:t>
            </a:r>
          </a:p>
          <a:p>
            <a:r>
              <a:rPr lang="pt-BR" baseline="0" dirty="0" smtClean="0"/>
              <a:t>O sistema como um todo mostra comportamento que não pode ser entendido ou previsto olhando apenas as partes.</a:t>
            </a:r>
          </a:p>
          <a:p>
            <a:r>
              <a:rPr lang="pt-BR" baseline="0" dirty="0" smtClean="0"/>
              <a:t>Ex. Células do corpo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914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Relaciona-se com sistemas complexos:</a:t>
            </a:r>
          </a:p>
          <a:p>
            <a:r>
              <a:rPr lang="pt-BR" dirty="0" err="1" smtClean="0"/>
              <a:t>Passaro</a:t>
            </a:r>
            <a:r>
              <a:rPr lang="pt-BR" dirty="0" smtClean="0"/>
              <a:t> x  Bandos de pássaros </a:t>
            </a:r>
          </a:p>
          <a:p>
            <a:r>
              <a:rPr lang="pt-BR" dirty="0" smtClean="0"/>
              <a:t>Peixe x cardume</a:t>
            </a:r>
          </a:p>
          <a:p>
            <a:r>
              <a:rPr lang="pt-BR" dirty="0" smtClean="0"/>
              <a:t>Neurônio x sistema nervoso</a:t>
            </a:r>
          </a:p>
          <a:p>
            <a:endParaRPr lang="pt-BR" dirty="0" smtClean="0"/>
          </a:p>
          <a:p>
            <a:r>
              <a:rPr lang="pt-BR" dirty="0" smtClean="0"/>
              <a:t>Propriedade de sistemas complexos: </a:t>
            </a:r>
            <a:r>
              <a:rPr lang="pt-BR" dirty="0" err="1" smtClean="0"/>
              <a:t>Emergencia</a:t>
            </a:r>
            <a:r>
              <a:rPr lang="pt-BR" baseline="0" dirty="0" smtClean="0"/>
              <a:t> (</a:t>
            </a:r>
            <a:r>
              <a:rPr lang="pt-BR" baseline="0" dirty="0" err="1" smtClean="0"/>
              <a:t>Emergence</a:t>
            </a:r>
            <a:r>
              <a:rPr lang="pt-BR" baseline="0" dirty="0" smtClean="0"/>
              <a:t>)</a:t>
            </a:r>
          </a:p>
          <a:p>
            <a:r>
              <a:rPr lang="pt-BR" baseline="0" dirty="0" smtClean="0"/>
              <a:t>O sistema como um todo mostra comportamento que não pode ser entendido ou previsto olhando apenas as partes.</a:t>
            </a:r>
          </a:p>
          <a:p>
            <a:r>
              <a:rPr lang="pt-BR" baseline="0" dirty="0" smtClean="0"/>
              <a:t>Ex. Células do corpo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23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005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Sociogramas</a:t>
            </a:r>
            <a:r>
              <a:rPr lang="pt-BR" baseline="0" dirty="0" smtClean="0"/>
              <a:t> são ferramentas interessantes por serem intuitivas.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exemplo, cada uma das 26 meninas escolhe a primeira e segunda opção para almoçar.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 não somente quem são as mais populares: as mais escolhidas</a:t>
            </a:r>
          </a:p>
          <a:p>
            <a:r>
              <a:rPr lang="pt-BR" baseline="0" dirty="0" smtClean="0"/>
              <a:t>Mostra também: </a:t>
            </a:r>
          </a:p>
          <a:p>
            <a:r>
              <a:rPr lang="pt-BR" baseline="0" dirty="0" smtClean="0"/>
              <a:t>Hilda parece popular, mas quem a escolhe não é escolhida por ninguém.</a:t>
            </a:r>
          </a:p>
          <a:p>
            <a:r>
              <a:rPr lang="pt-BR" baseline="0" dirty="0" smtClean="0"/>
              <a:t>Frances, é escolhida somente por 2 meninas, mas são duas meninas muito populares, portanto Frances tem mais prestígio que Hilda na rede.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22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Comportamento: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exploratória da difusão da inovação entre Universidades Federais por meio da análise de redes sociais mapeadas a partir de dados abertos: um estudo sobre a adesão ao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SiSU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 smtClean="0"/>
              <a:t>SOARES, 2014</a:t>
            </a:r>
          </a:p>
          <a:p>
            <a:endParaRPr lang="pt-BR" dirty="0" smtClean="0"/>
          </a:p>
          <a:p>
            <a:r>
              <a:rPr lang="pt-BR" dirty="0" smtClean="0"/>
              <a:t>Atitudes: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Baby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booom</a:t>
            </a:r>
            <a:endParaRPr lang="pt-BR" baseline="0" dirty="0" smtClean="0"/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Casamentos (decoração, casamento de dia, etc...)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Presença nessa palestra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29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97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18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62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928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288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1523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087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391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04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21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7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6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49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83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29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5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6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86000" t="1000" r="1000" b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  <p:sldLayoutId id="2147484317" r:id="rId12"/>
    <p:sldLayoutId id="2147484318" r:id="rId13"/>
    <p:sldLayoutId id="2147484319" r:id="rId14"/>
    <p:sldLayoutId id="2147484320" r:id="rId15"/>
    <p:sldLayoutId id="21474843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rafaelhss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gif"/><Relationship Id="rId4" Type="http://schemas.openxmlformats.org/officeDocument/2006/relationships/image" Target="../media/image58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hdl.handle.net/2027.42/29429" TargetMode="External"/><Relationship Id="rId2" Type="http://schemas.openxmlformats.org/officeDocument/2006/relationships/hyperlink" Target="http://ssrn.com/abstract=251936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ooks.google.com.br/books?id=iCoYDUv63L8C&amp;dq=" TargetMode="External"/><Relationship Id="rId4" Type="http://schemas.openxmlformats.org/officeDocument/2006/relationships/hyperlink" Target="http://www.ub.es/epp/redes.htm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617" y="4062713"/>
            <a:ext cx="8463776" cy="1099289"/>
          </a:xfrm>
          <a:solidFill>
            <a:srgbClr val="A3CD39"/>
          </a:solidFill>
        </p:spPr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DE REDES SOCIAIS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7457" y="5162003"/>
            <a:ext cx="7766936" cy="1096899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Rafael Henrique Santos Soares</a:t>
            </a:r>
            <a:endParaRPr lang="pt-B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55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4351338"/>
          </a:xfrm>
        </p:spPr>
        <p:txBody>
          <a:bodyPr/>
          <a:lstStyle/>
          <a:p>
            <a:r>
              <a:rPr lang="pt-BR" dirty="0" smtClean="0"/>
              <a:t>São o resultado dos laços/relacionamentos entre pessoas, grupos de pessoas, organizações, países. </a:t>
            </a:r>
          </a:p>
          <a:p>
            <a:r>
              <a:rPr lang="pt-BR" dirty="0" smtClean="0"/>
              <a:t>A combinação dos relacionamentos forma a rede social.</a:t>
            </a:r>
          </a:p>
          <a:p>
            <a:r>
              <a:rPr lang="pt-BR" dirty="0" smtClean="0"/>
              <a:t>A rede social, embora intangível, </a:t>
            </a:r>
            <a:r>
              <a:rPr lang="pt-BR" u="sng" dirty="0" smtClean="0">
                <a:solidFill>
                  <a:srgbClr val="FF0000"/>
                </a:solidFill>
              </a:rPr>
              <a:t>existe</a:t>
            </a:r>
            <a:r>
              <a:rPr lang="pt-BR" u="sng" dirty="0" smtClean="0"/>
              <a:t> a despeito de qualquer plataforma de software</a:t>
            </a:r>
          </a:p>
          <a:p>
            <a:endParaRPr lang="pt-BR" dirty="0"/>
          </a:p>
        </p:txBody>
      </p:sp>
      <p:pic>
        <p:nvPicPr>
          <p:cNvPr id="5124" name="Picture 4" descr="http://askjohnchatman.com/wp-content/uploads/2010/07/Facebook-Network-Mark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4172309"/>
            <a:ext cx="34194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 rot="5400000">
            <a:off x="3678352" y="3179578"/>
            <a:ext cx="2557252" cy="4514561"/>
          </a:xfrm>
          <a:prstGeom prst="triangl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259" y="4158232"/>
            <a:ext cx="2855239" cy="257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13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 descr="I'll have you know Spongebob - ok, e daí?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34" y="1690688"/>
            <a:ext cx="6235451" cy="43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Mudança de paradigma para enxergar algo novo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35" y="2443316"/>
            <a:ext cx="7896814" cy="43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Foco nos relacionamentos entre indivíduos</a:t>
            </a:r>
            <a:endParaRPr lang="pt-BR" dirty="0"/>
          </a:p>
        </p:txBody>
      </p:sp>
      <p:pic>
        <p:nvPicPr>
          <p:cNvPr id="8194" name="Picture 2" descr="http://www.outsidethebeltway.com/wp-content/uploads/2013/04/math-1+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33" y="1904584"/>
            <a:ext cx="6814341" cy="453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2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Sistemas complexos: ‘</a:t>
            </a:r>
            <a:r>
              <a:rPr lang="pt-BR" dirty="0" err="1" smtClean="0"/>
              <a:t>Emergence</a:t>
            </a:r>
            <a:r>
              <a:rPr lang="pt-BR" dirty="0" smtClean="0"/>
              <a:t>’</a:t>
            </a:r>
            <a:endParaRPr lang="pt-BR" dirty="0"/>
          </a:p>
        </p:txBody>
      </p:sp>
      <p:pic>
        <p:nvPicPr>
          <p:cNvPr id="11266" name="Picture 2" descr="http://www.farandfurther.com/venezuela/flock-of-bir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54" y="138924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arquivos.tribunadonorte.com.br/fotos/1226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878" y="3930232"/>
            <a:ext cx="4404649" cy="29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foodnavigator.com/var/plain_site/storage/images/publications/food-beverage-nutrition/foodnavigator.com/legislation/efsa-identifies-insecticides-as-risk-factor-for-bee-colony-collapse/7842522-1-eng-GB/EFSA-identifies-insecticides-as-risk-factor-for-bee-colony-collapse_strict_xx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3" y="4420225"/>
            <a:ext cx="4335402" cy="243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revistamergulho.com.br/wp-content/uploads/2013/10/cardum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33" y="3351041"/>
            <a:ext cx="3490450" cy="228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img2.wikia.nocookie.net/__cb20140624171911/creepypasta/images/8/8f/Brain-stoc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79" y="1640423"/>
            <a:ext cx="4680995" cy="264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66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Foco no indivíduo x Foco nos relacionamentos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7200"/>
          </a:xfrm>
        </p:spPr>
        <p:txBody>
          <a:bodyPr>
            <a:normAutofit/>
          </a:bodyPr>
          <a:lstStyle/>
          <a:p>
            <a:r>
              <a:rPr lang="pt-BR" dirty="0"/>
              <a:t>MARTELETO, Regina Maria; SILVA, Antônio Braz de Oliveira e . </a:t>
            </a:r>
            <a:r>
              <a:rPr lang="pt-BR" b="1" dirty="0"/>
              <a:t>Redes e capitais sociais: o enfoque da informação para o desenvolvimento local</a:t>
            </a:r>
            <a:r>
              <a:rPr lang="pt-BR" dirty="0"/>
              <a:t>. CIÊNCIA DA INFORMAÇÃO. </a:t>
            </a:r>
            <a:r>
              <a:rPr lang="pt-BR" dirty="0" smtClean="0"/>
              <a:t>Brasília</a:t>
            </a:r>
            <a:r>
              <a:rPr lang="pt-BR" dirty="0"/>
              <a:t>, v. 33, n. 3, p.41-49, set./dez. 2004</a:t>
            </a:r>
            <a:r>
              <a:rPr lang="pt-BR" dirty="0" smtClean="0"/>
              <a:t>.</a:t>
            </a:r>
          </a:p>
          <a:p>
            <a:pPr algn="ctr"/>
            <a:r>
              <a:rPr lang="pt-BR" u="sng" dirty="0" smtClean="0"/>
              <a:t>Estudo sobre acesso à informação</a:t>
            </a:r>
            <a:endParaRPr lang="pt-BR" u="sng" dirty="0"/>
          </a:p>
          <a:p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1598139" y="3895546"/>
            <a:ext cx="2884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de 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de escolaridade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Renda per capta familiar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Acesso a internet</a:t>
            </a:r>
          </a:p>
          <a:p>
            <a:endParaRPr lang="pt-BR" dirty="0" smtClean="0"/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7463948" y="3618547"/>
            <a:ext cx="45700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Como a informação trafega na rede? Quem passa informação para quem?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Há individuo(s) centralizadores de informação?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 qual intensidade podemos esperar colaboração entre as pessoas?</a:t>
            </a:r>
          </a:p>
          <a:p>
            <a:endParaRPr lang="pt-BR" dirty="0" smtClean="0"/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6" name="Rectangle 5"/>
          <p:cNvSpPr/>
          <p:nvPr/>
        </p:nvSpPr>
        <p:spPr>
          <a:xfrm>
            <a:off x="1095375" y="5672532"/>
            <a:ext cx="96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“As </a:t>
            </a:r>
            <a:r>
              <a:rPr lang="pt-BR" dirty="0"/>
              <a:t>redes humanas têm uma ordem e leis diferentes daquelas planejadas e desejadas pelos indivíduos que a compõem</a:t>
            </a:r>
            <a:r>
              <a:rPr lang="pt-BR" dirty="0" smtClean="0"/>
              <a:t>.” (MARTELETO, 2004)</a:t>
            </a:r>
            <a:endParaRPr lang="pt-BR" dirty="0"/>
          </a:p>
        </p:txBody>
      </p:sp>
      <p:pic>
        <p:nvPicPr>
          <p:cNvPr id="6146" name="Picture 2" descr="http://joshbenson.com/wp-content/uploads/big-red-x_k07503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53" y="3895546"/>
            <a:ext cx="1301750" cy="11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4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194" name="Picture 2" descr="http://geradormemes.com/media/created/4jhfc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93" y="723940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3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Foco no indivíduo x Foco nos relacionamentos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46" y="1825625"/>
            <a:ext cx="3907420" cy="4351338"/>
          </a:xfrm>
        </p:spPr>
        <p:txBody>
          <a:bodyPr/>
          <a:lstStyle/>
          <a:p>
            <a:r>
              <a:rPr lang="pt-BR" dirty="0" err="1" smtClean="0"/>
              <a:t>Sociometria</a:t>
            </a:r>
            <a:r>
              <a:rPr lang="pt-BR" dirty="0" smtClean="0"/>
              <a:t>: Ciência que estuda relações interpessoais (J. L. Moreno)</a:t>
            </a:r>
          </a:p>
          <a:p>
            <a:r>
              <a:rPr lang="pt-BR" dirty="0" err="1" smtClean="0"/>
              <a:t>Sociograma</a:t>
            </a:r>
            <a:r>
              <a:rPr lang="pt-BR" dirty="0" smtClean="0"/>
              <a:t>: Representação gráfica da estrutura social de um grupo</a:t>
            </a: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421"/>
              </p:ext>
            </p:extLst>
          </p:nvPr>
        </p:nvGraphicFramePr>
        <p:xfrm>
          <a:off x="3905821" y="1446835"/>
          <a:ext cx="8286179" cy="541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1" name="Bitmap Image" r:id="rId4" imgW="9860400" imgH="6438960" progId="Paint.Picture">
                  <p:embed/>
                </p:oleObj>
              </mc:Choice>
              <mc:Fallback>
                <p:oleObj name="Bitmap Image" r:id="rId4" imgW="9860400" imgH="6438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5821" y="1446835"/>
                        <a:ext cx="8286179" cy="541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99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importância dos laços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Laços sociais transmitem</a:t>
            </a:r>
          </a:p>
          <a:p>
            <a:pPr lvl="1"/>
            <a:r>
              <a:rPr lang="pt-BR" dirty="0" smtClean="0"/>
              <a:t>Comportamento</a:t>
            </a:r>
          </a:p>
          <a:p>
            <a:pPr lvl="2"/>
            <a:r>
              <a:rPr lang="pt-BR" dirty="0"/>
              <a:t>Dentro de uma comunidade, indivíduos se sentem inclinados, ou até mesmo pressionados e obrigados, a </a:t>
            </a:r>
            <a:r>
              <a:rPr lang="pt-BR" u="sng" dirty="0"/>
              <a:t>ajudar as pessoas com as quais possuem uma associação </a:t>
            </a:r>
            <a:r>
              <a:rPr lang="pt-BR" dirty="0"/>
              <a:t>forte, e, de forma reciproca, os que recebem ajuda tendem a considerar quem os ajudou como indivíduos íntimos de seu circulo social. (WELLMAN, 1991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Atitudes</a:t>
            </a:r>
          </a:p>
          <a:p>
            <a:pPr lvl="2"/>
            <a:r>
              <a:rPr lang="pt-BR" dirty="0" smtClean="0"/>
              <a:t>Rede de casamentos “forçados” por interesses econômicos entre as famílias de Florença nos tempos da renascença. (JACKSON, 2010, p. 18)</a:t>
            </a:r>
          </a:p>
          <a:p>
            <a:pPr lvl="1"/>
            <a:r>
              <a:rPr lang="pt-BR" dirty="0" smtClean="0"/>
              <a:t>Informação</a:t>
            </a:r>
          </a:p>
          <a:p>
            <a:pPr lvl="2"/>
            <a:r>
              <a:rPr lang="pt-BR" dirty="0" smtClean="0"/>
              <a:t>Adoção de técnicas inovadoras no plantio de tomate por parte de uma comunidade de fazendeiros. (ROGERS, 1995, p.56)</a:t>
            </a:r>
          </a:p>
          <a:p>
            <a:pPr lvl="1"/>
            <a:r>
              <a:rPr lang="pt-BR" dirty="0" smtClean="0"/>
              <a:t>Qualquer coisa!</a:t>
            </a:r>
          </a:p>
          <a:p>
            <a:pPr lvl="2"/>
            <a:r>
              <a:rPr lang="pt-BR" dirty="0" smtClean="0"/>
              <a:t>Bens, Doenças, Poder, Oportunidades...</a:t>
            </a:r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15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Analise de redes sociais responde a perguntas importantes!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 descr="http://i1.memy.pl/obrazki/1451231332_hm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44" y="1806434"/>
            <a:ext cx="6002156" cy="496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8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	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Ao final do </a:t>
            </a:r>
            <a:r>
              <a:rPr lang="pt-BR" dirty="0" err="1" smtClean="0"/>
              <a:t>mini-curso</a:t>
            </a:r>
            <a:r>
              <a:rPr lang="pt-BR" dirty="0" smtClean="0"/>
              <a:t> o aluno será capaz de:</a:t>
            </a:r>
          </a:p>
          <a:p>
            <a:pPr lvl="1"/>
            <a:r>
              <a:rPr lang="pt-BR" dirty="0" smtClean="0"/>
              <a:t>Identificar oportunidades de aplicação da análise de redes sociais no dia-a-dia</a:t>
            </a:r>
          </a:p>
          <a:p>
            <a:pPr lvl="1"/>
            <a:r>
              <a:rPr lang="pt-BR" dirty="0" smtClean="0"/>
              <a:t>Utilizar a ferramenta </a:t>
            </a:r>
            <a:r>
              <a:rPr lang="pt-BR" dirty="0" err="1" smtClean="0"/>
              <a:t>Pajek</a:t>
            </a:r>
            <a:r>
              <a:rPr lang="pt-BR" dirty="0" smtClean="0"/>
              <a:t> para:</a:t>
            </a:r>
          </a:p>
          <a:p>
            <a:pPr lvl="2"/>
            <a:r>
              <a:rPr lang="pt-BR" dirty="0" smtClean="0"/>
              <a:t>Trabalhar com agrupamentos em redes sociais</a:t>
            </a:r>
          </a:p>
          <a:p>
            <a:pPr lvl="2"/>
            <a:r>
              <a:rPr lang="pt-BR" dirty="0" smtClean="0"/>
              <a:t>Identificar elementos de destaque em redes </a:t>
            </a:r>
          </a:p>
          <a:p>
            <a:pPr lvl="2"/>
            <a:r>
              <a:rPr lang="pt-BR" dirty="0" smtClean="0"/>
              <a:t>Estudar fenômenos de difusão em redes sociais.</a:t>
            </a:r>
          </a:p>
          <a:p>
            <a:pPr lvl="1"/>
            <a:r>
              <a:rPr lang="pt-BR" dirty="0" smtClean="0"/>
              <a:t>Identificar maneiras de capturar dados sobre redes sociais e transformá-los em arquivos manipuláveis pelo </a:t>
            </a:r>
            <a:r>
              <a:rPr lang="pt-BR" dirty="0" err="1" smtClean="0"/>
              <a:t>pajek</a:t>
            </a:r>
            <a:r>
              <a:rPr lang="pt-BR" dirty="0" smtClean="0"/>
              <a:t>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29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Investigações!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9408"/>
            <a:ext cx="5898266" cy="4351338"/>
          </a:xfrm>
        </p:spPr>
        <p:txBody>
          <a:bodyPr>
            <a:normAutofit/>
          </a:bodyPr>
          <a:lstStyle/>
          <a:p>
            <a:r>
              <a:rPr lang="pt-BR" sz="2400" dirty="0" smtClean="0"/>
              <a:t>Identificação de membros da Al-</a:t>
            </a:r>
            <a:r>
              <a:rPr lang="pt-BR" sz="2400" dirty="0"/>
              <a:t>Q</a:t>
            </a:r>
            <a:r>
              <a:rPr lang="pt-BR" sz="2400" dirty="0" smtClean="0"/>
              <a:t>aeda envolvidos nos atentados de 11 de setembro. </a:t>
            </a:r>
            <a:r>
              <a:rPr lang="pt-BR" sz="2400" dirty="0"/>
              <a:t>KREBS (2002</a:t>
            </a:r>
            <a:r>
              <a:rPr lang="pt-BR" sz="2400" dirty="0" smtClean="0"/>
              <a:t>)</a:t>
            </a:r>
          </a:p>
          <a:p>
            <a:r>
              <a:rPr lang="pt-BR" sz="2400" dirty="0" smtClean="0"/>
              <a:t>Identificação dos terroristas que colaboraram com os atentados de 11 de março na Espanha. </a:t>
            </a:r>
            <a:r>
              <a:rPr lang="pt-BR" sz="2400" dirty="0"/>
              <a:t>RODRIGUEZ(2004) </a:t>
            </a:r>
            <a:endParaRPr lang="pt-BR" sz="2400" dirty="0" smtClean="0"/>
          </a:p>
          <a:p>
            <a:r>
              <a:rPr lang="pt-BR" sz="2400" dirty="0" smtClean="0"/>
              <a:t>Estudo da composição do movimento islâmico </a:t>
            </a:r>
            <a:r>
              <a:rPr lang="pt-BR" sz="2400" dirty="0" err="1" smtClean="0"/>
              <a:t>Salafi</a:t>
            </a:r>
            <a:r>
              <a:rPr lang="pt-BR" sz="2400" dirty="0" smtClean="0"/>
              <a:t> Jihad. </a:t>
            </a:r>
            <a:r>
              <a:rPr lang="pt-BR" sz="2400" dirty="0"/>
              <a:t>SAGEMAN(2007</a:t>
            </a:r>
            <a:r>
              <a:rPr lang="pt-BR" sz="2400" dirty="0" smtClean="0"/>
              <a:t>) </a:t>
            </a:r>
            <a:endParaRPr lang="pt-BR" sz="2400" dirty="0"/>
          </a:p>
        </p:txBody>
      </p:sp>
      <p:pic>
        <p:nvPicPr>
          <p:cNvPr id="13316" name="Picture 4" descr="http://s2.glbimg.com/zo1JT9WakU5rRxt8LYkBvlrN3uk=/s.glbimg.com/jo/g1/f/original/2013/09/02/glenn1-52-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60" y="3029019"/>
            <a:ext cx="3631215" cy="272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s2.glbimg.com/XlzgruXRT2oFGb5iORJGzdg-2s4=/s.glbimg.com/jo/g1/f/original/2013/09/02/glenn1-49-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60" y="215690"/>
            <a:ext cx="3601343" cy="27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2360" y="6018835"/>
            <a:ext cx="375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Slides da NSA divulgados por Edward </a:t>
            </a:r>
            <a:r>
              <a:rPr lang="pt-BR" dirty="0" err="1" smtClean="0"/>
              <a:t>Snowden</a:t>
            </a:r>
            <a:r>
              <a:rPr lang="pt-BR" dirty="0" smtClean="0"/>
              <a:t> em 2013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2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err="1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8" y="2071868"/>
            <a:ext cx="8508679" cy="4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6384403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err="1" smtClean="0"/>
              <a:t>Glattfelder</a:t>
            </a:r>
            <a:r>
              <a:rPr lang="pt-BR" dirty="0" smtClean="0"/>
              <a:t> (2010)</a:t>
            </a:r>
          </a:p>
          <a:p>
            <a:pPr lvl="1"/>
            <a:r>
              <a:rPr lang="pt-BR" dirty="0" smtClean="0"/>
              <a:t>Risco sistêmico -&gt; Alta interconexão</a:t>
            </a:r>
          </a:p>
          <a:p>
            <a:pPr lvl="2"/>
            <a:r>
              <a:rPr lang="pt-BR" dirty="0" smtClean="0"/>
              <a:t>Crises!</a:t>
            </a:r>
          </a:p>
          <a:p>
            <a:pPr lvl="1"/>
            <a:r>
              <a:rPr lang="pt-BR" dirty="0" smtClean="0"/>
              <a:t>Possuir ações -&gt; Direito de voto -&gt; Controle</a:t>
            </a:r>
          </a:p>
          <a:p>
            <a:pPr lvl="2"/>
            <a:r>
              <a:rPr lang="pt-BR" dirty="0" smtClean="0"/>
              <a:t>Controle é transitivo e flui na rede</a:t>
            </a:r>
          </a:p>
          <a:p>
            <a:pPr lvl="2"/>
            <a:r>
              <a:rPr lang="pt-BR" dirty="0" smtClean="0"/>
              <a:t>Controle: Possibilidade de impor sua vontade a despeito da vontade dos demais.</a:t>
            </a:r>
          </a:p>
          <a:p>
            <a:pPr lvl="3"/>
            <a:endParaRPr lang="pt-BR" dirty="0" smtClean="0"/>
          </a:p>
          <a:p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31" y="2136731"/>
            <a:ext cx="3448393" cy="1939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664" y="4225636"/>
            <a:ext cx="4541474" cy="25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err="1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50" y="2152890"/>
            <a:ext cx="8364639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err="1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37" y="2187615"/>
            <a:ext cx="8302907" cy="46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err="1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1" y="2137204"/>
            <a:ext cx="8392525" cy="47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Identificar quem controla o mundo é legal 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 descr="http://s2.quickmeme.com/img/4d/4d1dff358e373b33d5f452e9b602ac1d29269d38a24cad1ae22a364586b782c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45" y="2160589"/>
            <a:ext cx="5953125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err="1" smtClean="0"/>
              <a:t>Christakis</a:t>
            </a:r>
            <a:endParaRPr lang="pt-BR" sz="2400" dirty="0" smtClean="0"/>
          </a:p>
          <a:p>
            <a:pPr lvl="1"/>
            <a:r>
              <a:rPr lang="pt-BR" sz="2000" dirty="0" smtClean="0"/>
              <a:t>Método tradicional de monitoramento de epidemias</a:t>
            </a:r>
          </a:p>
          <a:p>
            <a:pPr lvl="2"/>
            <a:r>
              <a:rPr lang="pt-BR" sz="1800" dirty="0" smtClean="0"/>
              <a:t>Coleta de dados + processamento = Diagnostico da epidemia com </a:t>
            </a:r>
            <a:r>
              <a:rPr lang="pt-BR" sz="1800" b="1" u="sng" dirty="0" smtClean="0"/>
              <a:t>atraso</a:t>
            </a:r>
          </a:p>
          <a:p>
            <a:pPr lvl="1"/>
            <a:r>
              <a:rPr lang="pt-BR" sz="2000" dirty="0" smtClean="0"/>
              <a:t>Google </a:t>
            </a:r>
            <a:r>
              <a:rPr lang="pt-BR" sz="2000" dirty="0" err="1" smtClean="0"/>
              <a:t>flu</a:t>
            </a:r>
            <a:r>
              <a:rPr lang="pt-BR" sz="2000" dirty="0" smtClean="0"/>
              <a:t> </a:t>
            </a:r>
            <a:r>
              <a:rPr lang="pt-BR" sz="2000" dirty="0" err="1" smtClean="0"/>
              <a:t>trends</a:t>
            </a:r>
            <a:endParaRPr lang="pt-BR" sz="2000" dirty="0" smtClean="0"/>
          </a:p>
          <a:p>
            <a:pPr lvl="2"/>
            <a:r>
              <a:rPr lang="pt-BR" sz="1800" dirty="0" smtClean="0"/>
              <a:t>Observando o padrão de buscas das pessoas é possível inferir o estado </a:t>
            </a:r>
            <a:r>
              <a:rPr lang="pt-BR" sz="1800" b="1" u="sng" dirty="0" smtClean="0"/>
              <a:t>atual</a:t>
            </a:r>
            <a:r>
              <a:rPr lang="pt-BR" sz="1800" dirty="0" smtClean="0"/>
              <a:t> da epidemia.</a:t>
            </a:r>
          </a:p>
          <a:p>
            <a:pPr lvl="1"/>
            <a:r>
              <a:rPr lang="pt-BR" sz="2000" dirty="0" smtClean="0"/>
              <a:t>É possível prever onde/como a epidemia estará no </a:t>
            </a:r>
            <a:r>
              <a:rPr lang="pt-BR" sz="2000" b="1" u="sng" dirty="0" smtClean="0"/>
              <a:t>futuro</a:t>
            </a:r>
            <a:r>
              <a:rPr lang="pt-BR" sz="2000" dirty="0" smtClean="0"/>
              <a:t>?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472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67160"/>
            <a:ext cx="8596668" cy="3880773"/>
          </a:xfrm>
        </p:spPr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err="1" smtClean="0"/>
              <a:t>Christakis</a:t>
            </a:r>
            <a:endParaRPr lang="pt-BR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62327"/>
            <a:ext cx="4581525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35" y="2964223"/>
            <a:ext cx="6054995" cy="34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err="1" smtClean="0"/>
              <a:t>Christakis</a:t>
            </a:r>
            <a:endParaRPr lang="pt-BR" sz="2400" dirty="0" smtClean="0"/>
          </a:p>
          <a:p>
            <a:pPr lvl="1"/>
            <a:r>
              <a:rPr lang="pt-BR" sz="2000" dirty="0" smtClean="0"/>
              <a:t>Se indivíduos mais centrais catalisam o processo de difusão</a:t>
            </a:r>
          </a:p>
          <a:p>
            <a:pPr lvl="2"/>
            <a:r>
              <a:rPr lang="pt-BR" sz="1800" dirty="0" smtClean="0"/>
              <a:t>Então basta monitorar o contágio desses indivíduos</a:t>
            </a:r>
          </a:p>
          <a:p>
            <a:pPr lvl="1"/>
            <a:r>
              <a:rPr lang="pt-BR" sz="2000" dirty="0" smtClean="0"/>
              <a:t>Paradoxo da amizade</a:t>
            </a:r>
          </a:p>
          <a:p>
            <a:pPr lvl="2"/>
            <a:r>
              <a:rPr lang="pt-BR" sz="1800" dirty="0" smtClean="0"/>
              <a:t>Seus amigos têm mais amigos que você!</a:t>
            </a:r>
          </a:p>
          <a:p>
            <a:pPr lvl="1"/>
            <a:r>
              <a:rPr lang="pt-BR" sz="2000" dirty="0" smtClean="0"/>
              <a:t>Monitoramento da saúde dos alunos</a:t>
            </a:r>
          </a:p>
          <a:p>
            <a:pPr lvl="2"/>
            <a:r>
              <a:rPr lang="pt-BR" sz="1800" dirty="0" smtClean="0"/>
              <a:t>Escolhidos aleatoriamente (Grupo de controle)</a:t>
            </a:r>
          </a:p>
          <a:p>
            <a:pPr lvl="2"/>
            <a:r>
              <a:rPr lang="pt-BR" sz="1800" dirty="0" smtClean="0"/>
              <a:t>Indicados como amigos populares.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737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Rafael Henrique Santos Soares</a:t>
            </a:r>
            <a:br>
              <a:rPr lang="pt-BR" dirty="0" smtClean="0"/>
            </a:br>
            <a:r>
              <a:rPr lang="pt-BR" dirty="0"/>
              <a:t>	</a:t>
            </a:r>
            <a:r>
              <a:rPr lang="pt-BR" sz="3600" dirty="0" smtClean="0">
                <a:hlinkClick r:id="rId2"/>
              </a:rPr>
              <a:t>rafaelhss@gmail.com</a:t>
            </a:r>
            <a:r>
              <a:rPr lang="pt-BR" sz="3600" dirty="0" smtClean="0"/>
              <a:t/>
            </a:r>
            <a:br>
              <a:rPr lang="pt-BR" sz="3600" dirty="0" smtClean="0"/>
            </a:br>
            <a:r>
              <a:rPr lang="pt-BR" sz="2000" dirty="0" smtClean="0"/>
              <a:t>Material de apoio ao curso: www.rafaelhenrique.net/teias2015</a:t>
            </a:r>
            <a:endParaRPr lang="pt-B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602716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Bacharel em Sistemas de informação (PUC/MG)</a:t>
            </a:r>
          </a:p>
          <a:p>
            <a:pPr lvl="1"/>
            <a:r>
              <a:rPr lang="pt-BR" dirty="0"/>
              <a:t>Atribuição de capacidades em redes de comunicação através de algoritmos genéticos</a:t>
            </a:r>
            <a:endParaRPr lang="pt-BR" dirty="0" smtClean="0"/>
          </a:p>
          <a:p>
            <a:r>
              <a:rPr lang="pt-BR" dirty="0" smtClean="0"/>
              <a:t>Bacharel em Administração (UFMG)</a:t>
            </a:r>
          </a:p>
          <a:p>
            <a:pPr lvl="1"/>
            <a:r>
              <a:rPr lang="pt-BR" dirty="0" smtClean="0"/>
              <a:t>Comunicação Interna nas Organizações</a:t>
            </a:r>
          </a:p>
          <a:p>
            <a:r>
              <a:rPr lang="pt-BR" dirty="0" smtClean="0"/>
              <a:t>Mestre em Ciência da Informação (UnB)</a:t>
            </a:r>
          </a:p>
          <a:p>
            <a:pPr lvl="1"/>
            <a:r>
              <a:rPr lang="pt-BR" dirty="0" smtClean="0"/>
              <a:t>Métodos </a:t>
            </a:r>
            <a:r>
              <a:rPr lang="pt-BR" dirty="0"/>
              <a:t>para análise da comunicação e mediação da informação em organizações públicas por meio de redes sociais mapeadas a partir de publicações oficiais</a:t>
            </a:r>
            <a:r>
              <a:rPr lang="pt-BR" dirty="0" smtClean="0"/>
              <a:t>.</a:t>
            </a:r>
          </a:p>
          <a:p>
            <a:r>
              <a:rPr lang="pt-BR" dirty="0" smtClean="0"/>
              <a:t>Professor </a:t>
            </a:r>
          </a:p>
          <a:p>
            <a:pPr lvl="1"/>
            <a:r>
              <a:rPr lang="pt-BR" dirty="0" smtClean="0"/>
              <a:t>Projeto de Sistemas Web I</a:t>
            </a:r>
          </a:p>
          <a:p>
            <a:pPr lvl="1"/>
            <a:r>
              <a:rPr lang="pt-BR" dirty="0" smtClean="0"/>
              <a:t>Projeto Orientado a Objetos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92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78" y="2160589"/>
            <a:ext cx="4006807" cy="3880773"/>
          </a:xfrm>
        </p:spPr>
        <p:txBody>
          <a:bodyPr>
            <a:normAutofit fontScale="92500"/>
          </a:bodyPr>
          <a:lstStyle/>
          <a:p>
            <a:r>
              <a:rPr lang="pt-BR" sz="2400" dirty="0"/>
              <a:t>Nicholas </a:t>
            </a:r>
            <a:r>
              <a:rPr lang="pt-BR" sz="2400" dirty="0" err="1" smtClean="0"/>
              <a:t>Christakis</a:t>
            </a:r>
            <a:endParaRPr lang="pt-BR" sz="2400" dirty="0" smtClean="0"/>
          </a:p>
          <a:p>
            <a:pPr lvl="1"/>
            <a:r>
              <a:rPr lang="pt-BR" sz="2200" dirty="0" smtClean="0"/>
              <a:t>A curva das pessoas populares “</a:t>
            </a:r>
            <a:r>
              <a:rPr lang="pt-BR" sz="2200" dirty="0" err="1" smtClean="0"/>
              <a:t>decola”primeiro</a:t>
            </a:r>
            <a:r>
              <a:rPr lang="pt-BR" sz="2200" dirty="0" smtClean="0"/>
              <a:t>.</a:t>
            </a:r>
          </a:p>
          <a:p>
            <a:pPr lvl="1"/>
            <a:r>
              <a:rPr lang="pt-BR" sz="2200" dirty="0" smtClean="0"/>
              <a:t>A diferença foi de 16 dias</a:t>
            </a:r>
          </a:p>
          <a:p>
            <a:pPr lvl="1"/>
            <a:r>
              <a:rPr lang="pt-BR" sz="2200" dirty="0" smtClean="0"/>
              <a:t>Conclusão: A técnica permite prever epidemias com 16 dias de antecedência em relação ao método tradicional</a:t>
            </a:r>
            <a:endParaRPr lang="pt-BR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03" y="2406770"/>
            <a:ext cx="7913297" cy="44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Prever epidemias usando redes sociais, é legal ou não é?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www.criarmeme.com.br/img.php?cima=%C9%E9%E9%E9%E9%E9%E9!&amp;baixo=&amp;img=i/cabra-ilogico.jpg&amp;cor=0&amp;tamanho=0&amp;face=impact.tt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697" y="2039825"/>
            <a:ext cx="4724700" cy="47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2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Nicholas </a:t>
            </a:r>
            <a:r>
              <a:rPr lang="pt-BR" dirty="0" err="1" smtClean="0"/>
              <a:t>Christakis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809848"/>
            <a:ext cx="10983059" cy="37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4377"/>
            <a:ext cx="5576817" cy="3880773"/>
          </a:xfrm>
        </p:spPr>
        <p:txBody>
          <a:bodyPr/>
          <a:lstStyle/>
          <a:p>
            <a:r>
              <a:rPr lang="pt-BR" dirty="0"/>
              <a:t>Nicholas </a:t>
            </a:r>
            <a:r>
              <a:rPr lang="pt-BR" dirty="0" err="1" smtClean="0"/>
              <a:t>Christakis</a:t>
            </a:r>
            <a:endParaRPr lang="pt-BR" dirty="0" smtClean="0"/>
          </a:p>
          <a:p>
            <a:pPr lvl="1"/>
            <a:r>
              <a:rPr lang="pt-BR" dirty="0" smtClean="0"/>
              <a:t>Levantamento de 5 anos em uma rede de 2200 pessoas</a:t>
            </a:r>
          </a:p>
          <a:p>
            <a:pPr lvl="2"/>
            <a:r>
              <a:rPr lang="pt-BR" dirty="0" smtClean="0"/>
              <a:t>Laços sociais</a:t>
            </a:r>
          </a:p>
          <a:p>
            <a:pPr lvl="2"/>
            <a:r>
              <a:rPr lang="pt-BR" dirty="0" smtClean="0"/>
              <a:t>Peso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539" y="3485071"/>
            <a:ext cx="4477110" cy="3232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34" y="3485071"/>
            <a:ext cx="5127717" cy="323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315169"/>
            <a:ext cx="3696258" cy="3880773"/>
          </a:xfrm>
        </p:spPr>
        <p:txBody>
          <a:bodyPr/>
          <a:lstStyle/>
          <a:p>
            <a:r>
              <a:rPr lang="pt-BR" dirty="0"/>
              <a:t>Nicholas </a:t>
            </a:r>
            <a:r>
              <a:rPr lang="pt-BR" dirty="0" err="1" smtClean="0"/>
              <a:t>Christakis</a:t>
            </a:r>
            <a:endParaRPr lang="pt-BR" dirty="0" smtClean="0"/>
          </a:p>
          <a:p>
            <a:pPr lvl="1"/>
            <a:r>
              <a:rPr lang="pt-BR" dirty="0" smtClean="0"/>
              <a:t>Difusão de emoções</a:t>
            </a:r>
          </a:p>
          <a:p>
            <a:pPr lvl="2"/>
            <a:r>
              <a:rPr lang="pt-BR" dirty="0" smtClean="0"/>
              <a:t>Estudo além de respostas a sorriso ou efeito cascata em multidões</a:t>
            </a:r>
          </a:p>
          <a:p>
            <a:pPr lvl="2"/>
            <a:r>
              <a:rPr lang="pt-BR" dirty="0" smtClean="0"/>
              <a:t>Grupos de pessoas</a:t>
            </a:r>
          </a:p>
          <a:p>
            <a:pPr lvl="3"/>
            <a:r>
              <a:rPr lang="pt-BR" dirty="0" smtClean="0"/>
              <a:t>Felizes (Amarelo)</a:t>
            </a:r>
          </a:p>
          <a:p>
            <a:pPr lvl="3"/>
            <a:r>
              <a:rPr lang="pt-BR" dirty="0" smtClean="0"/>
              <a:t>Tristes (Azul)</a:t>
            </a:r>
          </a:p>
          <a:p>
            <a:pPr lvl="3"/>
            <a:r>
              <a:rPr lang="pt-BR" dirty="0" smtClean="0"/>
              <a:t>Meio (Verde)</a:t>
            </a:r>
          </a:p>
          <a:p>
            <a:pPr lvl="1"/>
            <a:r>
              <a:rPr lang="pt-BR" dirty="0" smtClean="0"/>
              <a:t>Seu estado de felicidade é influenciado pela rede ao seu redor!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232" y="2315169"/>
            <a:ext cx="6686853" cy="43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Curtiu ?! 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2" descr="Fsjal - Legal! Fala mais!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24" y="1830717"/>
            <a:ext cx="5272185" cy="48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encrypted-tbn1.gstatic.com/images?q=tbn:ANd9GcRdgbruCuRPR2ebAuFX47mEgPBDY_tqRfoLM7hZgVz1MV5_qPwkS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94" y="609600"/>
            <a:ext cx="606798" cy="56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Outras aplicações de escopo mais modesto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10304092" cy="4438619"/>
          </a:xfrm>
        </p:spPr>
        <p:txBody>
          <a:bodyPr>
            <a:normAutofit/>
          </a:bodyPr>
          <a:lstStyle/>
          <a:p>
            <a:r>
              <a:rPr lang="pt-BR" dirty="0" smtClean="0"/>
              <a:t>Identificação de gargalos de comunicação organizacional.</a:t>
            </a:r>
          </a:p>
          <a:p>
            <a:r>
              <a:rPr lang="pt-BR" dirty="0" smtClean="0"/>
              <a:t>Identificação de cadeias de influência informal em empresas.</a:t>
            </a:r>
          </a:p>
          <a:p>
            <a:r>
              <a:rPr lang="pt-BR" dirty="0" smtClean="0"/>
              <a:t>Diagnostico de pontos únicos de falha em redes de comunicação o em processos organizacionais.</a:t>
            </a:r>
          </a:p>
          <a:p>
            <a:r>
              <a:rPr lang="pt-BR" dirty="0" smtClean="0"/>
              <a:t>Maximização do agrupamento de equipes baseado em afinidades.</a:t>
            </a:r>
          </a:p>
          <a:p>
            <a:r>
              <a:rPr lang="pt-BR" dirty="0" smtClean="0"/>
              <a:t>Direcionamento de estratégias de divulgação baseado em estudos de difusão</a:t>
            </a:r>
          </a:p>
          <a:p>
            <a:r>
              <a:rPr lang="pt-BR" dirty="0" smtClean="0"/>
              <a:t>Etc</a:t>
            </a:r>
            <a:r>
              <a:rPr lang="pt-BR" dirty="0" smtClean="0"/>
              <a:t>...</a:t>
            </a:r>
          </a:p>
          <a:p>
            <a:r>
              <a:rPr lang="pt-BR" dirty="0" smtClean="0"/>
              <a:t>SOARES,2014 -&gt; Redes sociais mapeadas a partir de publicações oficiais</a:t>
            </a:r>
          </a:p>
          <a:p>
            <a:pPr lvl="1"/>
            <a:r>
              <a:rPr lang="pt-BR" dirty="0" smtClean="0"/>
              <a:t>Adesão ao </a:t>
            </a:r>
            <a:r>
              <a:rPr lang="pt-BR" dirty="0" err="1" smtClean="0"/>
              <a:t>SiSU</a:t>
            </a:r>
            <a:r>
              <a:rPr lang="pt-BR" dirty="0" smtClean="0"/>
              <a:t> se dá por influência difundida na rede de universidades federais</a:t>
            </a:r>
          </a:p>
          <a:p>
            <a:pPr lvl="1"/>
            <a:r>
              <a:rPr lang="pt-BR" dirty="0" smtClean="0"/>
              <a:t>Proximidade estrutural com a Presidente da república influencia no tempo de permanência em cargo do alto escalão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74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céu é o limite!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57" y="1853693"/>
            <a:ext cx="6913944" cy="50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Modulo 2: Análise na prática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61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 de 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2424" y="5798915"/>
            <a:ext cx="2221375" cy="378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(SOARES, 2014)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" y="1825625"/>
            <a:ext cx="12026538" cy="37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585" y="120412"/>
            <a:ext cx="10515600" cy="1325563"/>
          </a:xfrm>
        </p:spPr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7"/>
            <a:ext cx="11038952" cy="5310790"/>
          </a:xfrm>
        </p:spPr>
        <p:txBody>
          <a:bodyPr>
            <a:normAutofit/>
          </a:bodyPr>
          <a:lstStyle/>
          <a:p>
            <a:r>
              <a:rPr lang="pt-BR" dirty="0" smtClean="0"/>
              <a:t>Módulo 1: Fundamentos</a:t>
            </a:r>
          </a:p>
          <a:p>
            <a:pPr lvl="1"/>
            <a:r>
              <a:rPr lang="pt-BR" dirty="0" smtClean="0"/>
              <a:t>Conceitos básicos</a:t>
            </a:r>
          </a:p>
          <a:p>
            <a:pPr lvl="1"/>
            <a:r>
              <a:rPr lang="pt-BR" dirty="0" smtClean="0"/>
              <a:t>Exemplos de aplicações bem sucedidas</a:t>
            </a:r>
          </a:p>
          <a:p>
            <a:pPr lvl="1"/>
            <a:r>
              <a:rPr lang="pt-BR" dirty="0" smtClean="0"/>
              <a:t>Processo de análise</a:t>
            </a:r>
          </a:p>
          <a:p>
            <a:r>
              <a:rPr lang="pt-BR" dirty="0" smtClean="0"/>
              <a:t>Módulo 2: Análise na prática </a:t>
            </a:r>
          </a:p>
          <a:p>
            <a:pPr lvl="1"/>
            <a:r>
              <a:rPr lang="pt-BR" dirty="0" smtClean="0"/>
              <a:t>Atributos</a:t>
            </a:r>
          </a:p>
          <a:p>
            <a:pPr lvl="1"/>
            <a:r>
              <a:rPr lang="pt-BR" dirty="0" smtClean="0"/>
              <a:t>Grupos coesivos</a:t>
            </a:r>
          </a:p>
          <a:p>
            <a:pPr lvl="1"/>
            <a:r>
              <a:rPr lang="pt-BR" dirty="0" smtClean="0"/>
              <a:t>Centralidade e periferia</a:t>
            </a:r>
          </a:p>
          <a:p>
            <a:pPr lvl="1"/>
            <a:r>
              <a:rPr lang="pt-BR" dirty="0" smtClean="0"/>
              <a:t>Mediadores e pontes</a:t>
            </a:r>
          </a:p>
          <a:p>
            <a:r>
              <a:rPr lang="pt-BR" dirty="0" smtClean="0"/>
              <a:t>Módulo </a:t>
            </a:r>
            <a:r>
              <a:rPr lang="pt-BR" dirty="0" smtClean="0"/>
              <a:t>3: Discussão sobre fontes de dados para Análise de redes sociais</a:t>
            </a:r>
          </a:p>
          <a:p>
            <a:pPr lvl="1"/>
            <a:r>
              <a:rPr lang="pt-BR" dirty="0" smtClean="0"/>
              <a:t>Formato do arquivo </a:t>
            </a:r>
            <a:r>
              <a:rPr lang="pt-BR" dirty="0" err="1" smtClean="0"/>
              <a:t>Pajek</a:t>
            </a:r>
            <a:endParaRPr lang="pt-BR" dirty="0" smtClean="0"/>
          </a:p>
          <a:p>
            <a:pPr lvl="1"/>
            <a:r>
              <a:rPr lang="pt-BR" dirty="0" smtClean="0"/>
              <a:t>Alternativas a </a:t>
            </a:r>
            <a:r>
              <a:rPr lang="pt-BR" dirty="0" smtClean="0"/>
              <a:t>questionários/observação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6398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Atributos e Relacionamentos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Interação com o </a:t>
            </a:r>
            <a:r>
              <a:rPr lang="pt-BR" dirty="0" err="1" smtClean="0"/>
              <a:t>pajek</a:t>
            </a:r>
            <a:endParaRPr lang="pt-BR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Entendimento dos dados básicos em ARS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Combinação de dados relacionais e não-relacionais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4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Mundial: </a:t>
            </a:r>
            <a:r>
              <a:rPr lang="pt-BR" dirty="0" err="1" smtClean="0"/>
              <a:t>World_trade.paj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38" y="1825625"/>
            <a:ext cx="5717871" cy="4351338"/>
          </a:xfrm>
        </p:spPr>
        <p:txBody>
          <a:bodyPr/>
          <a:lstStyle/>
          <a:p>
            <a:r>
              <a:rPr lang="pt-BR" dirty="0" smtClean="0"/>
              <a:t>Arquivos *.</a:t>
            </a:r>
            <a:r>
              <a:rPr lang="pt-BR" dirty="0" err="1" smtClean="0"/>
              <a:t>paj</a:t>
            </a:r>
            <a:r>
              <a:rPr lang="pt-BR" dirty="0" smtClean="0"/>
              <a:t> são um conjunto de outros arquivos</a:t>
            </a:r>
          </a:p>
          <a:p>
            <a:pPr lvl="1"/>
            <a:r>
              <a:rPr lang="pt-BR" dirty="0" smtClean="0"/>
              <a:t>Arquivos de rede</a:t>
            </a:r>
          </a:p>
          <a:p>
            <a:pPr lvl="1"/>
            <a:r>
              <a:rPr lang="pt-BR" dirty="0" smtClean="0"/>
              <a:t>Arquivos de cluster (Calma, já explico!) </a:t>
            </a:r>
          </a:p>
          <a:p>
            <a:pPr lvl="1"/>
            <a:r>
              <a:rPr lang="pt-BR" dirty="0" smtClean="0"/>
              <a:t>Arquivos de vetor (Calma!)</a:t>
            </a:r>
          </a:p>
          <a:p>
            <a:r>
              <a:rPr lang="pt-BR" dirty="0" smtClean="0"/>
              <a:t>Abra o arquivo </a:t>
            </a:r>
            <a:r>
              <a:rPr lang="pt-BR" dirty="0" err="1" smtClean="0"/>
              <a:t>world_trade.paj</a:t>
            </a:r>
            <a:endParaRPr lang="pt-BR" dirty="0" smtClean="0"/>
          </a:p>
          <a:p>
            <a:r>
              <a:rPr lang="pt-BR" dirty="0" smtClean="0"/>
              <a:t>Faça a inspeção visual da rede</a:t>
            </a:r>
          </a:p>
          <a:p>
            <a:pPr lvl="1"/>
            <a:r>
              <a:rPr lang="pt-BR" dirty="0" smtClean="0"/>
              <a:t>CTRL + G </a:t>
            </a:r>
          </a:p>
          <a:p>
            <a:pPr marL="45720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6" y="1611842"/>
            <a:ext cx="5468159" cy="2565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83" y="4293974"/>
            <a:ext cx="3890512" cy="25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Clusters e </a:t>
            </a:r>
            <a:r>
              <a:rPr lang="pt-BR" dirty="0" err="1" smtClean="0"/>
              <a:t>Vectors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Vértices podem ter atributos associados</a:t>
            </a:r>
          </a:p>
          <a:p>
            <a:pPr lvl="1"/>
            <a:r>
              <a:rPr lang="pt-BR" dirty="0" smtClean="0"/>
              <a:t>Cluster/</a:t>
            </a:r>
            <a:r>
              <a:rPr lang="pt-BR" dirty="0" err="1" smtClean="0"/>
              <a:t>Partition</a:t>
            </a:r>
            <a:r>
              <a:rPr lang="pt-BR" dirty="0" smtClean="0"/>
              <a:t> (Partição): É uma classificação exclusiva do vértice. Cada vértice pode estar em uma e apenas uma partição.</a:t>
            </a:r>
          </a:p>
          <a:p>
            <a:pPr lvl="2"/>
            <a:r>
              <a:rPr lang="pt-BR" dirty="0" smtClean="0"/>
              <a:t>Usado principalmente para separar elementos em grupos exclusivos.</a:t>
            </a:r>
          </a:p>
          <a:p>
            <a:pPr lvl="1"/>
            <a:r>
              <a:rPr lang="pt-BR" dirty="0" smtClean="0"/>
              <a:t>Vector (Vetor): É um atributo numérico continuo, que pode assumir qualquer valor do conjunto dos números racionais.</a:t>
            </a:r>
          </a:p>
          <a:p>
            <a:pPr lvl="2"/>
            <a:r>
              <a:rPr lang="pt-BR" dirty="0" smtClean="0"/>
              <a:t>Usado principalmente para associar valores aos elementos.</a:t>
            </a:r>
          </a:p>
          <a:p>
            <a:r>
              <a:rPr lang="pt-BR" dirty="0" smtClean="0"/>
              <a:t>No exemplo do Sistema Mundial</a:t>
            </a:r>
          </a:p>
          <a:p>
            <a:pPr lvl="1"/>
            <a:r>
              <a:rPr lang="pt-BR" dirty="0" smtClean="0"/>
              <a:t>Vértices: Países.</a:t>
            </a:r>
          </a:p>
          <a:p>
            <a:pPr lvl="1"/>
            <a:r>
              <a:rPr lang="pt-BR" dirty="0" smtClean="0"/>
              <a:t>Cluster: Agrupamento em “Núcleo do capitalismo”, “</a:t>
            </a:r>
            <a:r>
              <a:rPr lang="pt-BR" dirty="0" err="1" smtClean="0"/>
              <a:t>Semi-periferia</a:t>
            </a:r>
            <a:r>
              <a:rPr lang="pt-BR" dirty="0" smtClean="0"/>
              <a:t> do capitalismo” e “Periferia do capitalismo”.</a:t>
            </a:r>
          </a:p>
          <a:p>
            <a:pPr lvl="1"/>
            <a:r>
              <a:rPr lang="pt-BR" dirty="0" smtClean="0"/>
              <a:t>Vector: Produto interno bruto do país em 1994.		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97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Visualizando Partições e Vetores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Partições</a:t>
            </a:r>
          </a:p>
          <a:p>
            <a:pPr lvl="1"/>
            <a:r>
              <a:rPr lang="pt-BR" dirty="0" smtClean="0"/>
              <a:t>CTRL + P</a:t>
            </a:r>
          </a:p>
          <a:p>
            <a:pPr lvl="1"/>
            <a:r>
              <a:rPr lang="pt-BR" dirty="0" smtClean="0"/>
              <a:t>Draw -&gt; Draw </a:t>
            </a:r>
            <a:r>
              <a:rPr lang="pt-BR" dirty="0" err="1" smtClean="0"/>
              <a:t>Partition</a:t>
            </a:r>
            <a:endParaRPr lang="pt-BR" dirty="0" smtClean="0"/>
          </a:p>
          <a:p>
            <a:pPr lvl="1"/>
            <a:r>
              <a:rPr lang="pt-BR" dirty="0" smtClean="0"/>
              <a:t>Cada vértice é desenhado com a cor correspondente a sua partição</a:t>
            </a:r>
          </a:p>
          <a:p>
            <a:r>
              <a:rPr lang="pt-BR" dirty="0" smtClean="0"/>
              <a:t>Vetores</a:t>
            </a:r>
          </a:p>
          <a:p>
            <a:pPr lvl="1"/>
            <a:r>
              <a:rPr lang="pt-BR" dirty="0" smtClean="0"/>
              <a:t>CTRL + U</a:t>
            </a:r>
          </a:p>
          <a:p>
            <a:pPr lvl="1"/>
            <a:r>
              <a:rPr lang="pt-BR" dirty="0" smtClean="0"/>
              <a:t>Draw -&gt; Draw Vector</a:t>
            </a:r>
          </a:p>
          <a:p>
            <a:pPr lvl="1"/>
            <a:r>
              <a:rPr lang="pt-BR" dirty="0" smtClean="0"/>
              <a:t>Cada vértice é desenhado em tamanho proporcional ao valor do seu vector</a:t>
            </a:r>
          </a:p>
          <a:p>
            <a:pPr lvl="2"/>
            <a:r>
              <a:rPr lang="pt-BR" dirty="0" smtClean="0"/>
              <a:t>Para ajustar os tamanhos altere a proporção em </a:t>
            </a:r>
            <a:r>
              <a:rPr lang="pt-BR" dirty="0" err="1" smtClean="0"/>
              <a:t>Options</a:t>
            </a:r>
            <a:r>
              <a:rPr lang="pt-BR" dirty="0" smtClean="0"/>
              <a:t> -&gt; </a:t>
            </a:r>
            <a:r>
              <a:rPr lang="pt-BR" dirty="0" err="1" smtClean="0"/>
              <a:t>Size</a:t>
            </a:r>
            <a:r>
              <a:rPr lang="pt-BR" dirty="0" smtClean="0"/>
              <a:t> -&gt;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Vertices</a:t>
            </a:r>
            <a:r>
              <a:rPr lang="pt-BR" dirty="0" smtClean="0"/>
              <a:t> na tela de visualização da rede.</a:t>
            </a:r>
          </a:p>
          <a:p>
            <a:r>
              <a:rPr lang="pt-BR" dirty="0" smtClean="0"/>
              <a:t>Partições  + Vetores</a:t>
            </a:r>
          </a:p>
          <a:p>
            <a:pPr lvl="1"/>
            <a:r>
              <a:rPr lang="pt-BR" dirty="0" smtClean="0"/>
              <a:t>CRTL + Q</a:t>
            </a:r>
          </a:p>
          <a:p>
            <a:pPr lvl="1"/>
            <a:r>
              <a:rPr lang="pt-BR" dirty="0" smtClean="0"/>
              <a:t>Draw -&gt; Draw </a:t>
            </a:r>
            <a:r>
              <a:rPr lang="pt-BR" dirty="0" err="1" smtClean="0"/>
              <a:t>Partition</a:t>
            </a:r>
            <a:r>
              <a:rPr lang="pt-BR" dirty="0" smtClean="0"/>
              <a:t>-Vector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0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Visualizando partes da rede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Visão local</a:t>
            </a:r>
          </a:p>
          <a:p>
            <a:pPr lvl="1"/>
            <a:r>
              <a:rPr lang="pt-BR" dirty="0" err="1" smtClean="0"/>
              <a:t>Operations</a:t>
            </a:r>
            <a:r>
              <a:rPr lang="pt-BR" dirty="0" smtClean="0"/>
              <a:t> -&gt; </a:t>
            </a:r>
            <a:r>
              <a:rPr lang="pt-BR" dirty="0" err="1" smtClean="0"/>
              <a:t>Extract</a:t>
            </a:r>
            <a:r>
              <a:rPr lang="pt-BR" dirty="0" smtClean="0"/>
              <a:t> </a:t>
            </a:r>
            <a:r>
              <a:rPr lang="pt-BR" dirty="0" err="1" smtClean="0"/>
              <a:t>from</a:t>
            </a:r>
            <a:r>
              <a:rPr lang="pt-BR" dirty="0" smtClean="0"/>
              <a:t> network -&gt; </a:t>
            </a:r>
            <a:r>
              <a:rPr lang="pt-BR" dirty="0" err="1" smtClean="0"/>
              <a:t>Partition</a:t>
            </a:r>
            <a:endParaRPr lang="pt-BR" dirty="0" smtClean="0"/>
          </a:p>
          <a:p>
            <a:r>
              <a:rPr lang="pt-BR" dirty="0" smtClean="0"/>
              <a:t>Visão global</a:t>
            </a:r>
          </a:p>
          <a:p>
            <a:pPr lvl="1"/>
            <a:r>
              <a:rPr lang="pt-BR" dirty="0" err="1" smtClean="0"/>
              <a:t>Operations</a:t>
            </a:r>
            <a:r>
              <a:rPr lang="pt-BR" dirty="0"/>
              <a:t> </a:t>
            </a:r>
            <a:r>
              <a:rPr lang="pt-BR" dirty="0" smtClean="0"/>
              <a:t>-&gt; </a:t>
            </a:r>
            <a:r>
              <a:rPr lang="pt-BR" dirty="0" err="1" smtClean="0"/>
              <a:t>Shrink</a:t>
            </a:r>
            <a:r>
              <a:rPr lang="pt-BR" dirty="0" smtClean="0"/>
              <a:t> Network -&gt; </a:t>
            </a:r>
            <a:r>
              <a:rPr lang="pt-BR" dirty="0" err="1" smtClean="0"/>
              <a:t>Partition</a:t>
            </a:r>
            <a:r>
              <a:rPr lang="pt-BR" dirty="0" smtClean="0"/>
              <a:t> [-1]</a:t>
            </a:r>
          </a:p>
          <a:p>
            <a:r>
              <a:rPr lang="pt-BR" dirty="0" smtClean="0"/>
              <a:t>Visão contextual</a:t>
            </a:r>
          </a:p>
          <a:p>
            <a:pPr lvl="1"/>
            <a:r>
              <a:rPr lang="pt-BR" dirty="0" err="1" smtClean="0"/>
              <a:t>Operations</a:t>
            </a:r>
            <a:r>
              <a:rPr lang="pt-BR" dirty="0" smtClean="0"/>
              <a:t> -&gt; </a:t>
            </a:r>
            <a:r>
              <a:rPr lang="pt-BR" dirty="0" err="1" smtClean="0"/>
              <a:t>Shrink</a:t>
            </a:r>
            <a:r>
              <a:rPr lang="pt-BR" dirty="0" smtClean="0"/>
              <a:t> Network -&gt; </a:t>
            </a:r>
            <a:r>
              <a:rPr lang="pt-BR" dirty="0" err="1" smtClean="0"/>
              <a:t>Partition</a:t>
            </a:r>
            <a:r>
              <a:rPr lang="pt-BR" dirty="0" smtClean="0"/>
              <a:t> [{Partição a analisar}]</a:t>
            </a:r>
          </a:p>
          <a:p>
            <a:pPr lvl="1"/>
            <a:endParaRPr lang="pt-BR" dirty="0"/>
          </a:p>
          <a:p>
            <a:r>
              <a:rPr lang="pt-BR" dirty="0" smtClean="0"/>
              <a:t>Escolha um continente e analise sua relação com o resto do mundo.</a:t>
            </a:r>
          </a:p>
        </p:txBody>
      </p:sp>
    </p:spTree>
    <p:extLst>
      <p:ext uri="{BB962C8B-B14F-4D97-AF65-F5344CB8AC3E}">
        <p14:creationId xmlns:p14="http://schemas.microsoft.com/office/powerpoint/2010/main" val="37503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Subgrupos coesivos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Identificar subgrupos com base em relacionamentos estabelecidos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Comparar os subgrupos encontrados com outras características sociais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4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Fenômeno da </a:t>
            </a:r>
            <a:r>
              <a:rPr lang="pt-BR" dirty="0" err="1" smtClean="0"/>
              <a:t>homofilia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4569887" y="1690688"/>
            <a:ext cx="26947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Pessoas se agrupam por um objetivo além de interação social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8760885" y="2789118"/>
            <a:ext cx="30800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Interação social é a base para solidariedade, valores, identidade e comportamento coletivo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6697883" y="5283328"/>
            <a:ext cx="29669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Pessoas com alto grau de interação percebem a si mesmas como um grupo</a:t>
            </a:r>
            <a:r>
              <a:rPr lang="pt-B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055" y="5283328"/>
            <a:ext cx="36880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Percepção de semelhança entre indivíduos funciona como catalisador de interações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792497" y="2789119"/>
            <a:ext cx="244946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Espera-se que pessoas parecidas tenham alto nível de interação social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4815069" y="3666891"/>
            <a:ext cx="299784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sz="4400" b="1" dirty="0" err="1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Homofilia</a:t>
            </a:r>
            <a:endParaRPr lang="pt-BR" sz="4400" b="1" dirty="0">
              <a:solidFill>
                <a:srgbClr val="A3C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urved Connector 13"/>
          <p:cNvCxnSpPr>
            <a:stCxn id="4" idx="3"/>
            <a:endCxn id="5" idx="0"/>
          </p:cNvCxnSpPr>
          <p:nvPr/>
        </p:nvCxnSpPr>
        <p:spPr>
          <a:xfrm>
            <a:off x="7264596" y="2152353"/>
            <a:ext cx="3036297" cy="636765"/>
          </a:xfrm>
          <a:prstGeom prst="curved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3"/>
            <a:endCxn id="6" idx="3"/>
          </p:cNvCxnSpPr>
          <p:nvPr/>
        </p:nvCxnSpPr>
        <p:spPr>
          <a:xfrm flipH="1">
            <a:off x="9664860" y="3389283"/>
            <a:ext cx="2176040" cy="2355710"/>
          </a:xfrm>
          <a:prstGeom prst="curvedConnector3">
            <a:avLst>
              <a:gd name="adj1" fmla="val -10505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2"/>
            <a:endCxn id="7" idx="2"/>
          </p:cNvCxnSpPr>
          <p:nvPr/>
        </p:nvCxnSpPr>
        <p:spPr>
          <a:xfrm rot="5400000">
            <a:off x="5576217" y="3601503"/>
            <a:ext cx="12700" cy="5210310"/>
          </a:xfrm>
          <a:prstGeom prst="curvedConnector3">
            <a:avLst>
              <a:gd name="adj1" fmla="val 1800000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7" idx="1"/>
            <a:endCxn id="8" idx="1"/>
          </p:cNvCxnSpPr>
          <p:nvPr/>
        </p:nvCxnSpPr>
        <p:spPr>
          <a:xfrm rot="10800000">
            <a:off x="792497" y="3389285"/>
            <a:ext cx="334558" cy="2355709"/>
          </a:xfrm>
          <a:prstGeom prst="curvedConnector3">
            <a:avLst>
              <a:gd name="adj1" fmla="val 16832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8" idx="0"/>
            <a:endCxn id="4" idx="1"/>
          </p:cNvCxnSpPr>
          <p:nvPr/>
        </p:nvCxnSpPr>
        <p:spPr>
          <a:xfrm rot="5400000" flipH="1" flipV="1">
            <a:off x="2975176" y="1194408"/>
            <a:ext cx="636766" cy="2552656"/>
          </a:xfrm>
          <a:prstGeom prst="curved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visitas familiares: </a:t>
            </a:r>
            <a:r>
              <a:rPr lang="pt-BR" dirty="0" err="1" smtClean="0"/>
              <a:t>Attiro.paj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Rede de “visitas frequentes” entre famílias</a:t>
            </a:r>
          </a:p>
          <a:p>
            <a:r>
              <a:rPr lang="pt-BR" dirty="0" smtClean="0"/>
              <a:t>Partição representando as classes de famílias (Poder, Atividade econômica, origem, etc...)</a:t>
            </a:r>
          </a:p>
          <a:p>
            <a:endParaRPr lang="pt-BR" dirty="0"/>
          </a:p>
          <a:p>
            <a:pPr lvl="1"/>
            <a:r>
              <a:rPr lang="pt-BR" dirty="0" smtClean="0"/>
              <a:t>File -&gt; </a:t>
            </a:r>
            <a:r>
              <a:rPr lang="pt-BR" dirty="0" err="1" smtClean="0"/>
              <a:t>Pajek</a:t>
            </a:r>
            <a:r>
              <a:rPr lang="pt-BR" dirty="0" smtClean="0"/>
              <a:t> Project file -&gt; </a:t>
            </a:r>
            <a:r>
              <a:rPr lang="pt-BR" dirty="0" err="1" smtClean="0"/>
              <a:t>Read</a:t>
            </a:r>
            <a:r>
              <a:rPr lang="pt-BR" dirty="0" smtClean="0"/>
              <a:t> (</a:t>
            </a:r>
            <a:r>
              <a:rPr lang="pt-BR" dirty="0" err="1" smtClean="0"/>
              <a:t>Attiro.paj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Draw -&gt; Draw</a:t>
            </a:r>
          </a:p>
          <a:p>
            <a:pPr lvl="1"/>
            <a:r>
              <a:rPr lang="pt-BR" dirty="0" smtClean="0"/>
              <a:t>Layout -&gt; Energy -&gt; </a:t>
            </a:r>
            <a:r>
              <a:rPr lang="pt-BR" dirty="0" err="1" smtClean="0"/>
              <a:t>kamada-kawai</a:t>
            </a:r>
            <a:endParaRPr lang="pt-BR" dirty="0" smtClean="0"/>
          </a:p>
          <a:p>
            <a:pPr lvl="1"/>
            <a:r>
              <a:rPr lang="pt-BR" dirty="0" smtClean="0"/>
              <a:t>Draw -&gt; Draw – </a:t>
            </a:r>
            <a:r>
              <a:rPr lang="pt-BR" dirty="0" err="1" smtClean="0"/>
              <a:t>Partition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Visualmente pode-se perceber relação ente as visitas e as classes sociais?</a:t>
            </a:r>
          </a:p>
          <a:p>
            <a:r>
              <a:rPr lang="pt-BR" dirty="0" smtClean="0"/>
              <a:t>Há predominância da classe 0 e da classe 10 no centro da rede?</a:t>
            </a:r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447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Grau (</a:t>
            </a:r>
            <a:r>
              <a:rPr lang="pt-BR" dirty="0" err="1" smtClean="0"/>
              <a:t>Degree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Grau de um nó é a quantidade de linhas associadas a ele.</a:t>
            </a:r>
          </a:p>
          <a:p>
            <a:pPr lvl="1"/>
            <a:r>
              <a:rPr lang="pt-BR" dirty="0" smtClean="0"/>
              <a:t>Grau de entrada é a quantidade de linhas que chegam ao nó.</a:t>
            </a:r>
          </a:p>
          <a:p>
            <a:pPr lvl="1"/>
            <a:r>
              <a:rPr lang="pt-BR" dirty="0" smtClean="0"/>
              <a:t>Grau de saída é a quantidade de linhas que saem do nó.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Net -&gt; </a:t>
            </a:r>
            <a:r>
              <a:rPr lang="pt-BR" dirty="0" err="1" smtClean="0"/>
              <a:t>Partitions</a:t>
            </a:r>
            <a:r>
              <a:rPr lang="pt-BR" dirty="0" smtClean="0"/>
              <a:t> -&gt; </a:t>
            </a:r>
            <a:r>
              <a:rPr lang="pt-BR" dirty="0" err="1" smtClean="0"/>
              <a:t>Degree</a:t>
            </a:r>
            <a:r>
              <a:rPr lang="pt-BR" dirty="0" smtClean="0"/>
              <a:t> -&gt; Input, Output, </a:t>
            </a:r>
            <a:r>
              <a:rPr lang="pt-BR" dirty="0" err="1" smtClean="0"/>
              <a:t>All</a:t>
            </a:r>
            <a:endParaRPr lang="pt-BR" dirty="0" smtClean="0"/>
          </a:p>
          <a:p>
            <a:pPr lvl="1"/>
            <a:r>
              <a:rPr lang="pt-BR" dirty="0" smtClean="0"/>
              <a:t>[</a:t>
            </a:r>
            <a:r>
              <a:rPr lang="pt-BR" dirty="0" err="1" smtClean="0"/>
              <a:t>Partitions</a:t>
            </a:r>
            <a:r>
              <a:rPr lang="pt-BR" dirty="0" smtClean="0"/>
              <a:t>] -&gt; </a:t>
            </a:r>
            <a:r>
              <a:rPr lang="pt-BR" dirty="0" err="1" smtClean="0"/>
              <a:t>Attiro_grouping.clu</a:t>
            </a:r>
            <a:endParaRPr lang="pt-BR" dirty="0" smtClean="0"/>
          </a:p>
          <a:p>
            <a:pPr lvl="1"/>
            <a:r>
              <a:rPr lang="pt-BR" dirty="0" smtClean="0"/>
              <a:t>[</a:t>
            </a:r>
            <a:r>
              <a:rPr lang="pt-BR" dirty="0" err="1" smtClean="0"/>
              <a:t>Vectors</a:t>
            </a:r>
            <a:r>
              <a:rPr lang="pt-BR" dirty="0" smtClean="0"/>
              <a:t>] -&gt; </a:t>
            </a:r>
            <a:r>
              <a:rPr lang="pt-BR" dirty="0" err="1" smtClean="0"/>
              <a:t>Normalized</a:t>
            </a:r>
            <a:r>
              <a:rPr lang="pt-BR" dirty="0" smtClean="0"/>
              <a:t> Input </a:t>
            </a:r>
            <a:r>
              <a:rPr lang="pt-BR" dirty="0" err="1" smtClean="0"/>
              <a:t>degree</a:t>
            </a:r>
            <a:r>
              <a:rPr lang="pt-BR" dirty="0" smtClean="0"/>
              <a:t>...</a:t>
            </a:r>
          </a:p>
          <a:p>
            <a:pPr lvl="1"/>
            <a:r>
              <a:rPr lang="pt-BR" dirty="0" smtClean="0"/>
              <a:t>Draw -&gt; Draw </a:t>
            </a:r>
            <a:r>
              <a:rPr lang="pt-BR" dirty="0" err="1" smtClean="0"/>
              <a:t>Partition</a:t>
            </a:r>
            <a:r>
              <a:rPr lang="pt-BR" dirty="0" smtClean="0"/>
              <a:t>-Vector</a:t>
            </a:r>
          </a:p>
          <a:p>
            <a:pPr lvl="1"/>
            <a:endParaRPr lang="pt-BR" dirty="0"/>
          </a:p>
          <a:p>
            <a:r>
              <a:rPr lang="pt-BR" dirty="0" smtClean="0"/>
              <a:t>Percebe-se que na rede </a:t>
            </a:r>
            <a:r>
              <a:rPr lang="pt-BR" dirty="0" err="1" smtClean="0"/>
              <a:t>Attiro</a:t>
            </a:r>
            <a:r>
              <a:rPr lang="pt-BR" dirty="0" smtClean="0"/>
              <a:t>, as famílias mais centralizadas possuem mais visitas. As periféricas se comunicam menos.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138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Componentes são subconjuntos maximais de nós da rede que se conectam de tal forma que é possível chegar a qualquer nó saindo de qualquer outro nó da rede.</a:t>
            </a:r>
          </a:p>
          <a:p>
            <a:r>
              <a:rPr lang="pt-BR" dirty="0" smtClean="0"/>
              <a:t>Componentes fracos são componentes que só se caracterizam assim se desconsiderarmos a orientação das setas.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40" y="4089952"/>
            <a:ext cx="51244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Modulo 1: Conceitos básicos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19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Net -&gt; </a:t>
            </a:r>
            <a:r>
              <a:rPr lang="pt-BR" dirty="0" err="1" smtClean="0"/>
              <a:t>Components</a:t>
            </a:r>
            <a:r>
              <a:rPr lang="pt-BR" dirty="0" smtClean="0"/>
              <a:t> -&gt; Strong</a:t>
            </a:r>
          </a:p>
          <a:p>
            <a:r>
              <a:rPr lang="pt-BR" dirty="0" smtClean="0"/>
              <a:t>Net -&gt; </a:t>
            </a:r>
            <a:r>
              <a:rPr lang="pt-BR" dirty="0" err="1" smtClean="0"/>
              <a:t>Components</a:t>
            </a:r>
            <a:r>
              <a:rPr lang="pt-BR" dirty="0" smtClean="0"/>
              <a:t> -&gt; </a:t>
            </a:r>
            <a:r>
              <a:rPr lang="pt-BR" dirty="0" err="1" smtClean="0"/>
              <a:t>Weak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Hipótese: O maior componente forte é composto pela mesma classe?</a:t>
            </a:r>
          </a:p>
          <a:p>
            <a:r>
              <a:rPr lang="pt-BR" dirty="0" smtClean="0"/>
              <a:t>Inspeção visual:</a:t>
            </a:r>
          </a:p>
          <a:p>
            <a:pPr lvl="1"/>
            <a:r>
              <a:rPr lang="pt-BR" dirty="0" smtClean="0"/>
              <a:t>Arrastar o componente para uma área separada do restante da rede</a:t>
            </a:r>
          </a:p>
          <a:p>
            <a:pPr lvl="1"/>
            <a:r>
              <a:rPr lang="pt-BR" dirty="0" smtClean="0"/>
              <a:t>Selecionar a partição de classe</a:t>
            </a:r>
          </a:p>
          <a:p>
            <a:pPr lvl="1"/>
            <a:r>
              <a:rPr lang="pt-BR" dirty="0" smtClean="0"/>
              <a:t>Draw-&gt; Draw-</a:t>
            </a:r>
            <a:r>
              <a:rPr lang="pt-BR" dirty="0" err="1" smtClean="0"/>
              <a:t>Partition</a:t>
            </a: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42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Centralidade e periferia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dirty="0" smtClean="0"/>
              <a:t>Posição estrutural e seu significado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dirty="0" smtClean="0"/>
              <a:t>Identificação de elementos proeminentes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672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881"/>
            <a:ext cx="11244590" cy="4432481"/>
          </a:xfrm>
        </p:spPr>
        <p:txBody>
          <a:bodyPr>
            <a:noAutofit/>
          </a:bodyPr>
          <a:lstStyle/>
          <a:p>
            <a:r>
              <a:rPr lang="pt-BR" sz="2400" dirty="0" smtClean="0"/>
              <a:t>A posição de um indivíduo na rede pode lhe conferir diferencial</a:t>
            </a:r>
          </a:p>
          <a:p>
            <a:pPr lvl="1"/>
            <a:r>
              <a:rPr lang="pt-BR" sz="2000" dirty="0" smtClean="0"/>
              <a:t>Maior acesso a informação</a:t>
            </a:r>
          </a:p>
          <a:p>
            <a:pPr lvl="1"/>
            <a:r>
              <a:rPr lang="pt-BR" sz="2000" dirty="0" smtClean="0"/>
              <a:t>Maior oportunidade de difundir (ou não) informação.</a:t>
            </a:r>
          </a:p>
          <a:p>
            <a:r>
              <a:rPr lang="pt-BR" sz="2400" dirty="0"/>
              <a:t>Barker (</a:t>
            </a:r>
            <a:r>
              <a:rPr lang="pt-BR" sz="2400" dirty="0" smtClean="0"/>
              <a:t>2002) fluxos </a:t>
            </a:r>
            <a:r>
              <a:rPr lang="pt-BR" sz="2400" dirty="0"/>
              <a:t>de comunicação dentro das organizações: </a:t>
            </a:r>
            <a:endParaRPr lang="pt-BR" sz="2400" dirty="0" smtClean="0"/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Ascendente</a:t>
            </a:r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Descendente</a:t>
            </a:r>
          </a:p>
          <a:p>
            <a:pPr lvl="1"/>
            <a:r>
              <a:rPr lang="pt-BR" sz="2000" u="sng" dirty="0" smtClean="0"/>
              <a:t>Comunicação Lateral</a:t>
            </a:r>
          </a:p>
          <a:p>
            <a:r>
              <a:rPr lang="pt-BR" sz="2400" dirty="0" err="1"/>
              <a:t>Kunsh</a:t>
            </a:r>
            <a:r>
              <a:rPr lang="pt-BR" sz="2400" dirty="0"/>
              <a:t> (2003) Comunicação </a:t>
            </a:r>
            <a:r>
              <a:rPr lang="pt-BR" sz="2400" dirty="0" smtClean="0"/>
              <a:t>informal </a:t>
            </a:r>
            <a:r>
              <a:rPr lang="pt-BR" sz="2400" dirty="0"/>
              <a:t>favorece a efetividade no trabalho. </a:t>
            </a:r>
            <a:endParaRPr lang="pt-BR" sz="2400" dirty="0" smtClean="0"/>
          </a:p>
          <a:p>
            <a:r>
              <a:rPr lang="pt-BR" sz="2400" dirty="0" smtClean="0"/>
              <a:t>Identificar os principais elementos que participam da comunicação informal é importante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785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881"/>
            <a:ext cx="11244590" cy="4432481"/>
          </a:xfrm>
        </p:spPr>
        <p:txBody>
          <a:bodyPr>
            <a:noAutofit/>
          </a:bodyPr>
          <a:lstStyle/>
          <a:p>
            <a:r>
              <a:rPr lang="pt-BR" sz="2400" dirty="0" smtClean="0"/>
              <a:t>A posição de um indivíduo na rede pode lhe conferir diferencial</a:t>
            </a:r>
          </a:p>
          <a:p>
            <a:pPr lvl="1"/>
            <a:r>
              <a:rPr lang="pt-BR" sz="2000" dirty="0" smtClean="0"/>
              <a:t>Maior acesso a informação</a:t>
            </a:r>
          </a:p>
          <a:p>
            <a:pPr lvl="1"/>
            <a:r>
              <a:rPr lang="pt-BR" sz="2000" dirty="0" smtClean="0"/>
              <a:t>Maior oportunidade de difundir (ou não) informação.</a:t>
            </a:r>
          </a:p>
          <a:p>
            <a:r>
              <a:rPr lang="pt-BR" sz="2400" dirty="0"/>
              <a:t>Barker (</a:t>
            </a:r>
            <a:r>
              <a:rPr lang="pt-BR" sz="2400" dirty="0" smtClean="0"/>
              <a:t>2002) fluxos </a:t>
            </a:r>
            <a:r>
              <a:rPr lang="pt-BR" sz="2400" dirty="0"/>
              <a:t>de comunicação dentro das organizações: </a:t>
            </a:r>
            <a:endParaRPr lang="pt-BR" sz="2400" dirty="0" smtClean="0"/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Ascendente</a:t>
            </a:r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Descendente</a:t>
            </a:r>
          </a:p>
          <a:p>
            <a:pPr lvl="1"/>
            <a:r>
              <a:rPr lang="pt-BR" sz="2000" u="sng" dirty="0" smtClean="0"/>
              <a:t>Comunicação Lateral</a:t>
            </a:r>
          </a:p>
          <a:p>
            <a:r>
              <a:rPr lang="pt-BR" sz="2400" dirty="0" err="1"/>
              <a:t>Kunsh</a:t>
            </a:r>
            <a:r>
              <a:rPr lang="pt-BR" sz="2400" dirty="0"/>
              <a:t> (2003) Comunicação </a:t>
            </a:r>
            <a:r>
              <a:rPr lang="pt-BR" sz="2400" dirty="0" smtClean="0"/>
              <a:t>informal </a:t>
            </a:r>
            <a:r>
              <a:rPr lang="pt-BR" sz="2400" dirty="0"/>
              <a:t>favorece a efetividade no trabalho. </a:t>
            </a:r>
            <a:endParaRPr lang="pt-BR" sz="2400" dirty="0" smtClean="0"/>
          </a:p>
          <a:p>
            <a:r>
              <a:rPr lang="pt-BR" sz="2400" dirty="0" smtClean="0"/>
              <a:t>Identificar os principais elementos que participam da comunicação informal é importante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040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Estudos em 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46" y="2160589"/>
            <a:ext cx="3183038" cy="3880773"/>
          </a:xfrm>
        </p:spPr>
        <p:txBody>
          <a:bodyPr/>
          <a:lstStyle/>
          <a:p>
            <a:r>
              <a:rPr lang="pt-BR" dirty="0" smtClean="0"/>
              <a:t>Centralidade x Tempo em cargo do alto escalão</a:t>
            </a:r>
          </a:p>
          <a:p>
            <a:r>
              <a:rPr lang="pt-BR" dirty="0" smtClean="0"/>
              <a:t>Correlação de 0,61 (Moderada) entre as grandezas 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816" y="2523281"/>
            <a:ext cx="8649183" cy="43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 na rede de operários: sawmill.net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Ligações entre trabalhadores que declararam falar sobre trabalho entre si mais de 3 vezes por dia. </a:t>
            </a:r>
          </a:p>
          <a:p>
            <a:r>
              <a:rPr lang="pt-BR" sz="2800" dirty="0" smtClean="0"/>
              <a:t>Inspeção visual da rede</a:t>
            </a:r>
          </a:p>
          <a:p>
            <a:pPr lvl="1"/>
            <a:r>
              <a:rPr lang="pt-BR" sz="2400" dirty="0" smtClean="0"/>
              <a:t>Quem é o indivíduo mais central?</a:t>
            </a:r>
          </a:p>
          <a:p>
            <a:pPr lvl="1"/>
            <a:r>
              <a:rPr lang="pt-BR" sz="2400" dirty="0" smtClean="0"/>
              <a:t>Compare com a centralidade do gerente (</a:t>
            </a:r>
            <a:r>
              <a:rPr lang="pt-BR" sz="2400" dirty="0" err="1" smtClean="0"/>
              <a:t>MillManager</a:t>
            </a:r>
            <a:r>
              <a:rPr lang="pt-BR" sz="2400" dirty="0" smtClean="0"/>
              <a:t>)</a:t>
            </a:r>
          </a:p>
          <a:p>
            <a:pPr lvl="2"/>
            <a:r>
              <a:rPr lang="pt-BR" sz="2000" dirty="0" smtClean="0"/>
              <a:t>Perceba a diferença entre comunicação formal e informal.</a:t>
            </a:r>
          </a:p>
          <a:p>
            <a:pPr lvl="2"/>
            <a:r>
              <a:rPr lang="pt-BR" sz="2000" dirty="0" smtClean="0"/>
              <a:t>Perceba a importância de Juan para a comunicação na organização.</a:t>
            </a:r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334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86817"/>
            <a:ext cx="4905320" cy="3880773"/>
          </a:xfrm>
        </p:spPr>
        <p:txBody>
          <a:bodyPr/>
          <a:lstStyle/>
          <a:p>
            <a:r>
              <a:rPr lang="pt-BR" sz="2000" dirty="0" smtClean="0"/>
              <a:t>Centralidade de proximidade</a:t>
            </a:r>
          </a:p>
          <a:p>
            <a:pPr lvl="1"/>
            <a:r>
              <a:rPr lang="pt-BR" sz="1800" dirty="0" smtClean="0"/>
              <a:t>Quão próximo o nó está de cada um dos demais membros da rede.</a:t>
            </a:r>
          </a:p>
          <a:p>
            <a:pPr marL="457200" lvl="1" indent="0">
              <a:buNone/>
            </a:pPr>
            <a:r>
              <a:rPr lang="pt-BR" dirty="0" smtClean="0"/>
              <a:t>(</a:t>
            </a:r>
            <a:r>
              <a:rPr lang="pt-BR" dirty="0"/>
              <a:t>Relaciona-se mais a capacidade de propagação de informação</a:t>
            </a:r>
            <a:r>
              <a:rPr lang="pt-BR" dirty="0" smtClean="0"/>
              <a:t>)</a:t>
            </a:r>
          </a:p>
          <a:p>
            <a:pPr marL="457200" lvl="1" indent="0">
              <a:buNone/>
            </a:pPr>
            <a:r>
              <a:rPr lang="pt-BR" dirty="0" smtClean="0"/>
              <a:t>NET -&gt; Vector -&gt; </a:t>
            </a:r>
            <a:r>
              <a:rPr lang="pt-BR" dirty="0" err="1" smtClean="0"/>
              <a:t>Centrality</a:t>
            </a:r>
            <a:r>
              <a:rPr lang="pt-BR" dirty="0" smtClean="0"/>
              <a:t> -&gt; </a:t>
            </a:r>
            <a:r>
              <a:rPr lang="pt-BR" dirty="0" err="1" smtClean="0"/>
              <a:t>Closeness</a:t>
            </a:r>
            <a:r>
              <a:rPr lang="pt-BR" dirty="0" smtClean="0"/>
              <a:t> -&gt; </a:t>
            </a:r>
            <a:r>
              <a:rPr lang="pt-BR" dirty="0" err="1" smtClean="0"/>
              <a:t>All</a:t>
            </a:r>
            <a:endParaRPr lang="pt-B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23345" y="1486817"/>
            <a:ext cx="560636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Centralidade de intermediação</a:t>
            </a:r>
          </a:p>
          <a:p>
            <a:pPr lvl="1"/>
            <a:r>
              <a:rPr lang="pt-BR" sz="1800" dirty="0" smtClean="0"/>
              <a:t>Quanto um nó se coloca no caminho entre outros pares de nós</a:t>
            </a:r>
          </a:p>
          <a:p>
            <a:pPr marL="914400" lvl="2" indent="0">
              <a:buNone/>
            </a:pPr>
            <a:r>
              <a:rPr lang="pt-BR" sz="1600" dirty="0" smtClean="0"/>
              <a:t>(Relaciona-se mais à capacidade de interrupção da comunicação)</a:t>
            </a:r>
          </a:p>
          <a:p>
            <a:pPr marL="914400" lvl="2" indent="0">
              <a:buNone/>
            </a:pPr>
            <a:r>
              <a:rPr lang="pt-BR" sz="1600" dirty="0"/>
              <a:t>NET -&gt; Vector -&gt; </a:t>
            </a:r>
            <a:r>
              <a:rPr lang="pt-BR" sz="1600" dirty="0" err="1"/>
              <a:t>Centrality</a:t>
            </a:r>
            <a:r>
              <a:rPr lang="pt-BR" sz="1600" dirty="0"/>
              <a:t> -&gt; </a:t>
            </a:r>
            <a:r>
              <a:rPr lang="pt-BR" sz="1600" dirty="0" err="1" smtClean="0"/>
              <a:t>Betweeness</a:t>
            </a:r>
            <a:r>
              <a:rPr lang="pt-BR" sz="1600" dirty="0" smtClean="0"/>
              <a:t>-</a:t>
            </a:r>
            <a:r>
              <a:rPr lang="pt-BR" sz="1600" dirty="0"/>
              <a:t>&gt; </a:t>
            </a:r>
            <a:r>
              <a:rPr lang="pt-BR" sz="1600" dirty="0" err="1"/>
              <a:t>All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848186"/>
              </p:ext>
            </p:extLst>
          </p:nvPr>
        </p:nvGraphicFramePr>
        <p:xfrm>
          <a:off x="1417427" y="4284422"/>
          <a:ext cx="7049925" cy="1987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Bitmap Image" r:id="rId4" imgW="4595040" imgH="1295280" progId="Paint.Picture">
                  <p:embed/>
                </p:oleObj>
              </mc:Choice>
              <mc:Fallback>
                <p:oleObj name="Bitmap Image" r:id="rId4" imgW="4595040" imgH="1295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7427" y="4284422"/>
                        <a:ext cx="7049925" cy="1987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653" y="4677821"/>
            <a:ext cx="294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exemplo ao lado, V2 é o mais central pela medida de proximidade e V1 pela de intermediação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5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Identificação de “pontos fracos” no fluxo de comunicação da rede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3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7450"/>
            <a:ext cx="8596668" cy="3880773"/>
          </a:xfrm>
        </p:spPr>
        <p:txBody>
          <a:bodyPr/>
          <a:lstStyle/>
          <a:p>
            <a:r>
              <a:rPr lang="pt-BR" dirty="0" smtClean="0"/>
              <a:t>Extensão do estudo de centralidade e periferia</a:t>
            </a:r>
          </a:p>
          <a:p>
            <a:r>
              <a:rPr lang="pt-BR" dirty="0" smtClean="0"/>
              <a:t>O tipo de relacionamento é tão importante quanto sua quantidade</a:t>
            </a:r>
          </a:p>
          <a:p>
            <a:pPr lvl="1"/>
            <a:r>
              <a:rPr lang="pt-BR" dirty="0" smtClean="0"/>
              <a:t>Um forte relacionamento entre as mesmas pessoas leva ao contato com a mesma informação</a:t>
            </a:r>
          </a:p>
          <a:p>
            <a:pPr lvl="1"/>
            <a:r>
              <a:rPr lang="pt-BR" dirty="0" smtClean="0"/>
              <a:t>Um relacionamento, mesmo que fraco, com pessoas de grupos diferentes aumenta a probabilidade de contato com novas informações (as quais podem ter mais valor ao serem repassadas ou retidas).</a:t>
            </a:r>
          </a:p>
          <a:p>
            <a:r>
              <a:rPr lang="pt-BR" dirty="0" smtClean="0"/>
              <a:t>No exemplo abaixo, V exerce papeis de intermediação de informação sutilmente diferentes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26" y="4528928"/>
            <a:ext cx="85058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7252"/>
            <a:ext cx="8596668" cy="3880773"/>
          </a:xfrm>
        </p:spPr>
        <p:txBody>
          <a:bodyPr/>
          <a:lstStyle/>
          <a:p>
            <a:r>
              <a:rPr lang="pt-BR" dirty="0" smtClean="0"/>
              <a:t>Mediadores (</a:t>
            </a:r>
            <a:r>
              <a:rPr lang="pt-BR" dirty="0" err="1" smtClean="0"/>
              <a:t>Brokers</a:t>
            </a:r>
            <a:r>
              <a:rPr lang="pt-BR" dirty="0" smtClean="0"/>
              <a:t>) ou </a:t>
            </a:r>
            <a:r>
              <a:rPr lang="pt-BR" dirty="0" err="1" smtClean="0"/>
              <a:t>cut</a:t>
            </a:r>
            <a:r>
              <a:rPr lang="pt-BR" dirty="0" smtClean="0"/>
              <a:t>-vértices</a:t>
            </a:r>
          </a:p>
          <a:p>
            <a:pPr lvl="1"/>
            <a:r>
              <a:rPr lang="pt-BR" dirty="0" smtClean="0"/>
              <a:t>Nós que, se removidos, aumentam o numero de componentes de uma rede</a:t>
            </a:r>
          </a:p>
          <a:p>
            <a:r>
              <a:rPr lang="pt-BR" dirty="0" err="1" smtClean="0"/>
              <a:t>Bi-Componentes</a:t>
            </a:r>
            <a:endParaRPr lang="pt-BR" dirty="0" smtClean="0"/>
          </a:p>
          <a:p>
            <a:pPr lvl="1"/>
            <a:r>
              <a:rPr lang="pt-BR" dirty="0" smtClean="0"/>
              <a:t>Componentes que não têm </a:t>
            </a:r>
            <a:r>
              <a:rPr lang="pt-BR" dirty="0" err="1" smtClean="0"/>
              <a:t>cut-vertices</a:t>
            </a:r>
            <a:endParaRPr lang="pt-BR" dirty="0" smtClean="0"/>
          </a:p>
          <a:p>
            <a:r>
              <a:rPr lang="pt-BR" dirty="0" smtClean="0"/>
              <a:t>Pontes (Bridges)</a:t>
            </a:r>
          </a:p>
          <a:p>
            <a:pPr lvl="1"/>
            <a:r>
              <a:rPr lang="pt-BR" dirty="0" smtClean="0"/>
              <a:t>Ligações que, se removidas, aumentam o numero de componentes de uma rede</a:t>
            </a:r>
          </a:p>
          <a:p>
            <a:pPr lvl="1"/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67" y="3831981"/>
            <a:ext cx="59340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são redes sociais ?</a:t>
            </a:r>
            <a:endParaRPr lang="pt-BR" dirty="0"/>
          </a:p>
        </p:txBody>
      </p:sp>
      <p:pic>
        <p:nvPicPr>
          <p:cNvPr id="2050" name="Picture 2" descr="http://www.technobuffalo.com/wp-content/uploads/2014/06/ork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878" y="4408099"/>
            <a:ext cx="3070704" cy="161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isciplinaryaction.files.wordpress.com/2011/07/bi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07" y="1569918"/>
            <a:ext cx="1966824" cy="254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igiday.com/wp-content/uploads/2012/08/Facebook-lik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97" y="1569918"/>
            <a:ext cx="2582354" cy="240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2489643154/m1xhas10144zk8tfp6ad_400x4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08099"/>
            <a:ext cx="2110596" cy="211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ytreeservice.com/wp/wp-content/uploads/2014/06/emoticon_think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251" y="3381823"/>
            <a:ext cx="2587625" cy="291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grevistas: </a:t>
            </a:r>
            <a:r>
              <a:rPr lang="pt-BR" dirty="0" err="1" smtClean="0"/>
              <a:t>Strike.paj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12662" cy="4461275"/>
          </a:xfrm>
        </p:spPr>
        <p:txBody>
          <a:bodyPr>
            <a:noAutofit/>
          </a:bodyPr>
          <a:lstStyle/>
          <a:p>
            <a:r>
              <a:rPr lang="pt-BR" sz="2400" dirty="0" smtClean="0"/>
              <a:t>Rede construída por meio de entrevista</a:t>
            </a:r>
          </a:p>
          <a:p>
            <a:pPr lvl="1"/>
            <a:r>
              <a:rPr lang="pt-BR" sz="2000" dirty="0" smtClean="0"/>
              <a:t>Quantas vezes você conversa sobre a greve com cada um dos colegas</a:t>
            </a:r>
          </a:p>
          <a:p>
            <a:pPr lvl="1"/>
            <a:r>
              <a:rPr lang="pt-BR" sz="2000" dirty="0" smtClean="0"/>
              <a:t>Se conversa mais de uma vez por dia, uma conexão entre os nós é criada.</a:t>
            </a:r>
          </a:p>
          <a:p>
            <a:r>
              <a:rPr lang="pt-BR" sz="2400" dirty="0" smtClean="0"/>
              <a:t>Identificando Mediadores e pontes</a:t>
            </a:r>
          </a:p>
          <a:p>
            <a:pPr lvl="1"/>
            <a:r>
              <a:rPr lang="pt-BR" sz="2000" dirty="0" smtClean="0"/>
              <a:t>Net -&gt; </a:t>
            </a:r>
            <a:r>
              <a:rPr lang="pt-BR" sz="2000" dirty="0" err="1" smtClean="0"/>
              <a:t>Components</a:t>
            </a:r>
            <a:r>
              <a:rPr lang="pt-BR" sz="2000" dirty="0" smtClean="0"/>
              <a:t> -&gt; </a:t>
            </a:r>
            <a:r>
              <a:rPr lang="pt-BR" sz="2000" dirty="0" err="1" smtClean="0"/>
              <a:t>Bi-Components</a:t>
            </a:r>
            <a:endParaRPr lang="pt-BR" sz="2000" dirty="0" smtClean="0"/>
          </a:p>
          <a:p>
            <a:pPr lvl="2"/>
            <a:r>
              <a:rPr lang="pt-BR" sz="1800" dirty="0" smtClean="0"/>
              <a:t>Uma partição mostrando quem é </a:t>
            </a:r>
            <a:r>
              <a:rPr lang="pt-BR" sz="1800" dirty="0" err="1" smtClean="0"/>
              <a:t>cut</a:t>
            </a:r>
            <a:r>
              <a:rPr lang="pt-BR" sz="1800" dirty="0" smtClean="0"/>
              <a:t>-vértice ou esta ligado a ponte</a:t>
            </a:r>
          </a:p>
          <a:p>
            <a:pPr lvl="2"/>
            <a:r>
              <a:rPr lang="pt-BR" sz="1800" dirty="0" smtClean="0"/>
              <a:t>Uma hierarquia mostrando os </a:t>
            </a:r>
            <a:r>
              <a:rPr lang="pt-BR" sz="1800" dirty="0" err="1" smtClean="0"/>
              <a:t>bi-componentes</a:t>
            </a:r>
            <a:r>
              <a:rPr lang="pt-BR" sz="1800" dirty="0" smtClean="0"/>
              <a:t> encontrados</a:t>
            </a:r>
          </a:p>
          <a:p>
            <a:pPr lvl="1"/>
            <a:r>
              <a:rPr lang="pt-BR" sz="2000" dirty="0" smtClean="0"/>
              <a:t>Net -&gt; Vector -&gt; </a:t>
            </a:r>
            <a:r>
              <a:rPr lang="pt-BR" sz="2000" dirty="0" err="1" smtClean="0"/>
              <a:t>Structural</a:t>
            </a:r>
            <a:r>
              <a:rPr lang="pt-BR" sz="2000" dirty="0" smtClean="0"/>
              <a:t> </a:t>
            </a:r>
            <a:r>
              <a:rPr lang="pt-BR" sz="2000" dirty="0" err="1" smtClean="0"/>
              <a:t>holes</a:t>
            </a:r>
            <a:endParaRPr lang="pt-BR" sz="2000" dirty="0" smtClean="0"/>
          </a:p>
          <a:p>
            <a:pPr lvl="2"/>
            <a:r>
              <a:rPr lang="pt-BR" sz="1800" dirty="0" smtClean="0"/>
              <a:t>Um vetor mostrando a restrição imposta a cada nó.</a:t>
            </a:r>
          </a:p>
          <a:p>
            <a:pPr lvl="3"/>
            <a:r>
              <a:rPr lang="pt-BR" sz="1600" dirty="0" smtClean="0"/>
              <a:t>Restrição é uma medida que retrata o quão restrita está a comunicação do nó na rede. Quanto menor menos restrição</a:t>
            </a:r>
          </a:p>
          <a:p>
            <a:pPr lvl="1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786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grevistas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vértices representados por quadrado são os membros do sindicato com os quais a direção da empresa negociava. </a:t>
            </a:r>
          </a:p>
          <a:p>
            <a:pPr lvl="1"/>
            <a:r>
              <a:rPr lang="pt-BR" dirty="0" smtClean="0"/>
              <a:t>Eles eram os responsáveis por comunicar as propostas aos colegas e por informar a diretoria sobre a decisão do grupo</a:t>
            </a:r>
          </a:p>
          <a:p>
            <a:pPr lvl="1"/>
            <a:endParaRPr lang="pt-BR" dirty="0"/>
          </a:p>
          <a:p>
            <a:r>
              <a:rPr lang="pt-BR" dirty="0" smtClean="0"/>
              <a:t>Após a análise da rede social por parte dos consultores, a greve, que durava meses, se encerrou em 2 dias.</a:t>
            </a:r>
          </a:p>
          <a:p>
            <a:pPr lvl="1"/>
            <a:r>
              <a:rPr lang="pt-BR" dirty="0" smtClean="0"/>
              <a:t>Por meio dos resultados conseguidos, é possível eleger outros participantes para que a comunicação seja facilitada 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10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Continuação do estudo...</a:t>
            </a:r>
            <a:endParaRPr lang="pt-BR" dirty="0"/>
          </a:p>
        </p:txBody>
      </p:sp>
      <p:pic>
        <p:nvPicPr>
          <p:cNvPr id="1026" name="Picture 2" descr="http://images.betterworldbooks.com/052/Social-Network-Analysis-Wasserman-Stanley-97805213870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25625"/>
            <a:ext cx="25050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.cambridge.org/97805211/74800/cover/97805211748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806575"/>
            <a:ext cx="2546536" cy="384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kamaicovers.oreilly.com/images/0636920030195/ca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1" y="1825625"/>
            <a:ext cx="290593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cx.images-amazon.com/images/I/41-keJ%2BHgjL._SY344_BO1,204,203,200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04278"/>
            <a:ext cx="2505075" cy="38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elogramo 3"/>
          <p:cNvSpPr/>
          <p:nvPr/>
        </p:nvSpPr>
        <p:spPr>
          <a:xfrm>
            <a:off x="266700" y="5962650"/>
            <a:ext cx="11729442" cy="685800"/>
          </a:xfrm>
          <a:prstGeom prst="parallelogram">
            <a:avLst>
              <a:gd name="adj" fmla="val 150000"/>
            </a:avLst>
          </a:prstGeom>
          <a:gradFill flip="none" rotWithShape="1">
            <a:gsLst>
              <a:gs pos="0">
                <a:srgbClr val="FF9900"/>
              </a:gs>
              <a:gs pos="58000">
                <a:srgbClr val="33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TEORIA             PRÁTICA</a:t>
            </a:r>
            <a:endParaRPr lang="pt-B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Formato de arquivo do </a:t>
            </a:r>
            <a:r>
              <a:rPr lang="pt-BR" dirty="0" err="1" smtClean="0"/>
              <a:t>Pajek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67" y="1530668"/>
            <a:ext cx="8436293" cy="53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 onde vêm os dados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ttp://www.fairfieldbaynews.com/cms/wp-content/uploads/rolling-d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1556163"/>
            <a:ext cx="6850380" cy="48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5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Entrevistas e Questionários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17620" y="1825625"/>
            <a:ext cx="7536180" cy="4351338"/>
          </a:xfrm>
        </p:spPr>
        <p:txBody>
          <a:bodyPr>
            <a:normAutofit/>
          </a:bodyPr>
          <a:lstStyle/>
          <a:p>
            <a:r>
              <a:rPr lang="pt-BR" sz="3600" dirty="0" smtClean="0"/>
              <a:t>Técnica tradicional e amplamente utilizada.</a:t>
            </a:r>
          </a:p>
          <a:p>
            <a:r>
              <a:rPr lang="pt-BR" sz="3600" dirty="0" smtClean="0"/>
              <a:t>Eficiente para um número limitado de elementos.</a:t>
            </a:r>
          </a:p>
          <a:p>
            <a:pPr lvl="1"/>
            <a:r>
              <a:rPr lang="pt-BR" sz="3200" dirty="0" smtClean="0"/>
              <a:t>O custo do levantamento dos dados pode inviabilizar projetos.</a:t>
            </a:r>
          </a:p>
          <a:p>
            <a:endParaRPr lang="pt-BR" sz="3600" dirty="0"/>
          </a:p>
        </p:txBody>
      </p:sp>
      <p:pic>
        <p:nvPicPr>
          <p:cNvPr id="3074" name="Picture 2" descr="http://www.animationcareerreview.com/sites/default/files/imagecache/full/images/articles/images-44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4" y="2591028"/>
            <a:ext cx="2519045" cy="35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Logs de sistemas corporativos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8824358" cy="5032375"/>
          </a:xfrm>
        </p:spPr>
        <p:txBody>
          <a:bodyPr>
            <a:noAutofit/>
          </a:bodyPr>
          <a:lstStyle/>
          <a:p>
            <a:r>
              <a:rPr lang="pt-BR" sz="2800" dirty="0" smtClean="0"/>
              <a:t>Registros de remetente e destinatário de e-mails.</a:t>
            </a:r>
          </a:p>
          <a:p>
            <a:pPr lvl="1"/>
            <a:r>
              <a:rPr lang="pt-BR" sz="2400" dirty="0" err="1" smtClean="0"/>
              <a:t>Exploration</a:t>
            </a:r>
            <a:r>
              <a:rPr lang="pt-BR" sz="2400" dirty="0" smtClean="0"/>
              <a:t> </a:t>
            </a:r>
            <a:r>
              <a:rPr lang="pt-BR" sz="2400" dirty="0" err="1" smtClean="0"/>
              <a:t>of</a:t>
            </a:r>
            <a:r>
              <a:rPr lang="pt-BR" sz="2400" dirty="0" smtClean="0"/>
              <a:t> Communication Networks </a:t>
            </a:r>
            <a:r>
              <a:rPr lang="pt-BR" sz="2400" dirty="0" err="1" smtClean="0"/>
              <a:t>from</a:t>
            </a:r>
            <a:r>
              <a:rPr lang="pt-BR" sz="2400" dirty="0" smtClean="0"/>
              <a:t> </a:t>
            </a:r>
            <a:r>
              <a:rPr lang="pt-BR" sz="2400" dirty="0" err="1" smtClean="0"/>
              <a:t>the</a:t>
            </a:r>
            <a:r>
              <a:rPr lang="pt-BR" sz="2400" dirty="0" smtClean="0"/>
              <a:t> Enron </a:t>
            </a:r>
            <a:r>
              <a:rPr lang="pt-BR" sz="2400" dirty="0" err="1" smtClean="0"/>
              <a:t>Email</a:t>
            </a:r>
            <a:r>
              <a:rPr lang="pt-BR" sz="2400" dirty="0" smtClean="0"/>
              <a:t> (DIESNER, 2006)</a:t>
            </a:r>
          </a:p>
          <a:p>
            <a:r>
              <a:rPr lang="pt-BR" sz="2800" dirty="0" smtClean="0"/>
              <a:t>Logs de acesso e atualização de conteúdo em intranet e em sistemas.</a:t>
            </a:r>
          </a:p>
          <a:p>
            <a:r>
              <a:rPr lang="pt-BR" sz="2800" dirty="0" smtClean="0"/>
              <a:t>Mensagens lidas e respondidas em fóruns de discussão.</a:t>
            </a:r>
          </a:p>
          <a:p>
            <a:pPr lvl="1"/>
            <a:r>
              <a:rPr lang="pt-BR" sz="2400" dirty="0" smtClean="0"/>
              <a:t>Plug-in </a:t>
            </a:r>
            <a:r>
              <a:rPr lang="pt-BR" sz="2400" dirty="0" err="1" smtClean="0"/>
              <a:t>Moodle</a:t>
            </a:r>
            <a:r>
              <a:rPr lang="pt-BR" sz="2400" dirty="0" smtClean="0"/>
              <a:t> (UnB)</a:t>
            </a:r>
          </a:p>
          <a:p>
            <a:r>
              <a:rPr lang="pt-BR" sz="2800" dirty="0" smtClean="0"/>
              <a:t>Registros de ligações telefônicas.</a:t>
            </a:r>
          </a:p>
          <a:p>
            <a:pPr lvl="1"/>
            <a:r>
              <a:rPr lang="pt-BR" sz="2400" dirty="0" smtClean="0"/>
              <a:t>Atenção ao sigilo!</a:t>
            </a:r>
          </a:p>
          <a:p>
            <a:endParaRPr lang="pt-BR" sz="2800" dirty="0"/>
          </a:p>
        </p:txBody>
      </p:sp>
      <p:pic>
        <p:nvPicPr>
          <p:cNvPr id="4098" name="Picture 2" descr="http://danherrdotcom.files.wordpress.com/2012/06/matrix-computer-screen.jpg?w=300&amp;h=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79" y="4341811"/>
            <a:ext cx="2714623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4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Mídias sociais</a:t>
            </a:r>
            <a:endParaRPr lang="pt-BR" dirty="0"/>
          </a:p>
        </p:txBody>
      </p:sp>
      <p:pic>
        <p:nvPicPr>
          <p:cNvPr id="5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64" y="1581076"/>
            <a:ext cx="5409988" cy="48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akamaicovers.oreilly.com/images/0636920030195/c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599" y="4108393"/>
            <a:ext cx="1787632" cy="234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7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6306"/>
            <a:ext cx="8596668" cy="1320800"/>
          </a:xfrm>
        </p:spPr>
        <p:txBody>
          <a:bodyPr/>
          <a:lstStyle/>
          <a:p>
            <a:r>
              <a:rPr lang="pt-BR" dirty="0" smtClean="0"/>
              <a:t>Referencias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23" y="998701"/>
            <a:ext cx="11209866" cy="4525078"/>
          </a:xfrm>
        </p:spPr>
        <p:txBody>
          <a:bodyPr>
            <a:noAutofit/>
          </a:bodyPr>
          <a:lstStyle/>
          <a:p>
            <a:r>
              <a:rPr lang="pt-BR" sz="1200" dirty="0" err="1"/>
              <a:t>Kietzmann</a:t>
            </a:r>
            <a:r>
              <a:rPr lang="pt-BR" sz="1200" dirty="0"/>
              <a:t>, Jan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Hermkens</a:t>
            </a:r>
            <a:r>
              <a:rPr lang="pt-BR" sz="1200" dirty="0"/>
              <a:t>, </a:t>
            </a:r>
            <a:r>
              <a:rPr lang="pt-BR" sz="1200" dirty="0" err="1"/>
              <a:t>Kristoffer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McCarthy, Ian P. </a:t>
            </a:r>
            <a:r>
              <a:rPr lang="pt-BR" sz="1200" dirty="0" err="1"/>
              <a:t>and</a:t>
            </a:r>
            <a:r>
              <a:rPr lang="pt-BR" sz="1200" dirty="0"/>
              <a:t> Silvestre, Bruno S, Social Media? </a:t>
            </a:r>
            <a:r>
              <a:rPr lang="pt-BR" sz="1200" dirty="0" err="1"/>
              <a:t>Get</a:t>
            </a:r>
            <a:r>
              <a:rPr lang="pt-BR" sz="1200" dirty="0"/>
              <a:t> </a:t>
            </a:r>
            <a:r>
              <a:rPr lang="pt-BR" sz="1200" dirty="0" err="1"/>
              <a:t>Serious</a:t>
            </a:r>
            <a:r>
              <a:rPr lang="pt-BR" sz="1200" dirty="0"/>
              <a:t>! </a:t>
            </a:r>
            <a:r>
              <a:rPr lang="pt-BR" sz="1200" dirty="0" err="1"/>
              <a:t>Understanding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Functional</a:t>
            </a:r>
            <a:r>
              <a:rPr lang="pt-BR" sz="1200" dirty="0"/>
              <a:t> </a:t>
            </a:r>
            <a:r>
              <a:rPr lang="pt-BR" sz="1200" dirty="0" err="1"/>
              <a:t>Building</a:t>
            </a:r>
            <a:r>
              <a:rPr lang="pt-BR" sz="1200" dirty="0"/>
              <a:t> </a:t>
            </a:r>
            <a:r>
              <a:rPr lang="pt-BR" sz="1200" dirty="0" err="1"/>
              <a:t>Blocks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Social Media (</a:t>
            </a:r>
            <a:r>
              <a:rPr lang="pt-BR" sz="1200" dirty="0" err="1"/>
              <a:t>November</a:t>
            </a:r>
            <a:r>
              <a:rPr lang="pt-BR" sz="1200" dirty="0"/>
              <a:t> 5, 2014). Business </a:t>
            </a:r>
            <a:r>
              <a:rPr lang="pt-BR" sz="1200" dirty="0" err="1"/>
              <a:t>Horizons</a:t>
            </a:r>
            <a:r>
              <a:rPr lang="pt-BR" sz="1200" dirty="0"/>
              <a:t>, Vol. 54, No. 3, 2011. </a:t>
            </a:r>
            <a:r>
              <a:rPr lang="pt-BR" sz="1200" dirty="0" err="1"/>
              <a:t>Available</a:t>
            </a:r>
            <a:r>
              <a:rPr lang="pt-BR" sz="1200" dirty="0"/>
              <a:t> </a:t>
            </a:r>
            <a:r>
              <a:rPr lang="pt-BR" sz="1200" dirty="0" err="1"/>
              <a:t>at</a:t>
            </a:r>
            <a:r>
              <a:rPr lang="pt-BR" sz="1200" dirty="0"/>
              <a:t> SSRN: </a:t>
            </a:r>
            <a:r>
              <a:rPr lang="pt-BR" sz="1200" u="sng" dirty="0">
                <a:hlinkClick r:id="rId2"/>
              </a:rPr>
              <a:t>http://</a:t>
            </a:r>
            <a:r>
              <a:rPr lang="pt-BR" sz="1200" u="sng" dirty="0" smtClean="0">
                <a:hlinkClick r:id="rId2"/>
              </a:rPr>
              <a:t>ssrn.com/abstract=2519365</a:t>
            </a:r>
            <a:endParaRPr lang="pt-BR" sz="1200" u="sng" dirty="0" smtClean="0"/>
          </a:p>
          <a:p>
            <a:r>
              <a:rPr lang="pt-BR" sz="1200" dirty="0"/>
              <a:t>MARTELETO, Regina Maria; SILVA, Antônio Braz de Oliveira e . Redes e capitais sociais: o enfoque da informação para o desenvolvimento local. CIÊNCIA DA INFORMAÇÃO. </a:t>
            </a:r>
            <a:r>
              <a:rPr lang="pt-BR" sz="1200" dirty="0" err="1"/>
              <a:t>Brasíilia</a:t>
            </a:r>
            <a:r>
              <a:rPr lang="pt-BR" sz="1200" dirty="0"/>
              <a:t>, v. 33, n. 3, p.41-49, set./dez. 2004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ROGERS, E. M.. </a:t>
            </a:r>
            <a:r>
              <a:rPr lang="pt-BR" sz="1200" dirty="0" err="1"/>
              <a:t>Diffusion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Innovations</a:t>
            </a:r>
            <a:r>
              <a:rPr lang="pt-BR" sz="1200" dirty="0"/>
              <a:t>. New York: </a:t>
            </a:r>
            <a:r>
              <a:rPr lang="pt-BR" sz="1200" dirty="0" err="1"/>
              <a:t>Free</a:t>
            </a:r>
            <a:r>
              <a:rPr lang="pt-BR" sz="1200" dirty="0"/>
              <a:t> Press, 1995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JACKSON M.,  Social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economic</a:t>
            </a:r>
            <a:r>
              <a:rPr lang="pt-BR" sz="1200" dirty="0"/>
              <a:t> networks. 1a.ed. Princeton </a:t>
            </a:r>
            <a:r>
              <a:rPr lang="pt-BR" sz="1200" dirty="0" err="1"/>
              <a:t>University</a:t>
            </a:r>
            <a:r>
              <a:rPr lang="pt-BR" sz="1200" dirty="0"/>
              <a:t> Press, 2010</a:t>
            </a:r>
            <a:r>
              <a:rPr lang="pt-BR" sz="1200" dirty="0" smtClean="0"/>
              <a:t>.</a:t>
            </a:r>
          </a:p>
          <a:p>
            <a:r>
              <a:rPr lang="en-US" sz="1200" dirty="0"/>
              <a:t>Wellman, Henry M. (1991/03)."Insides and essences: Early understandings of the non-obvious." Cognition 38(3): 213-244.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hdl.handle.net/2027.42/29429</a:t>
            </a:r>
            <a:endParaRPr lang="en-US" sz="1200" dirty="0" smtClean="0"/>
          </a:p>
          <a:p>
            <a:r>
              <a:rPr lang="pt-BR" sz="1200" dirty="0" smtClean="0"/>
              <a:t>GLATTFELDER, J. B. </a:t>
            </a:r>
            <a:r>
              <a:rPr lang="en-US" sz="1200" dirty="0" smtClean="0"/>
              <a:t>Ownership Networks and Corporate Control: Mapping Economic Power in a Globalized World. A dissertation submitted to the ETH ZURICH. 2010</a:t>
            </a:r>
          </a:p>
          <a:p>
            <a:r>
              <a:rPr lang="en-US" sz="1200" dirty="0"/>
              <a:t>KREBS, </a:t>
            </a:r>
            <a:r>
              <a:rPr lang="en-US" sz="1200" dirty="0" err="1"/>
              <a:t>Valdis</a:t>
            </a:r>
            <a:r>
              <a:rPr lang="en-US" sz="1200" dirty="0"/>
              <a:t> E. “Mapping Networks of Terrorist Cells,” Connections, Vol. 24, No. 3,pp.43-52, 2002. </a:t>
            </a:r>
            <a:r>
              <a:rPr lang="pt-BR" sz="1200" dirty="0" err="1"/>
              <a:t>Disponivel</a:t>
            </a:r>
            <a:r>
              <a:rPr lang="pt-BR" sz="1200" dirty="0"/>
              <a:t> em &lt;http://vlado.fmf.uni-lj.si/pub/networks/doc/Seminar/Krebs.pdf&gt; Acessado em: </a:t>
            </a:r>
            <a:r>
              <a:rPr lang="pt-BR" sz="1200" dirty="0" smtClean="0"/>
              <a:t>19/05/2013</a:t>
            </a:r>
          </a:p>
          <a:p>
            <a:r>
              <a:rPr lang="pt-BR" sz="1200" dirty="0"/>
              <a:t>RODRIGUEZ, Jose. 2004. </a:t>
            </a:r>
            <a:r>
              <a:rPr lang="en-US" sz="1200" dirty="0"/>
              <a:t>The March 11th terrorist network: In its weakness lies its strength. Department of Sociology Analysis of Organizations: University of Barcelona.</a:t>
            </a:r>
            <a:r>
              <a:rPr lang="pt-BR" sz="1200" dirty="0">
                <a:hlinkClick r:id="rId4"/>
              </a:rPr>
              <a:t> </a:t>
            </a:r>
            <a:r>
              <a:rPr lang="en-US" sz="1200" dirty="0" err="1"/>
              <a:t>Disponivel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&lt;http://www.ub.edu/epp/wp/11m.PDF&gt; </a:t>
            </a:r>
            <a:r>
              <a:rPr lang="en-US" sz="1200" dirty="0" err="1"/>
              <a:t>Acessado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16/05/2013</a:t>
            </a:r>
            <a:endParaRPr lang="pt-BR" sz="1200" dirty="0"/>
          </a:p>
          <a:p>
            <a:r>
              <a:rPr lang="en-US" sz="1200" dirty="0"/>
              <a:t>SAGEMAN, Marc. Understanding Terror Networks. UPCC book collections on Project MUSE. </a:t>
            </a:r>
            <a:r>
              <a:rPr lang="pt-BR" sz="1200" dirty="0" err="1"/>
              <a:t>University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Pennsylvania</a:t>
            </a:r>
            <a:r>
              <a:rPr lang="pt-BR" sz="1200" dirty="0"/>
              <a:t> Press, 2011 </a:t>
            </a:r>
            <a:r>
              <a:rPr lang="pt-BR" sz="1200" dirty="0" err="1"/>
              <a:t>Disponivel</a:t>
            </a:r>
            <a:r>
              <a:rPr lang="pt-BR" sz="1200" dirty="0"/>
              <a:t> parcialmente em &lt;</a:t>
            </a:r>
            <a:r>
              <a:rPr lang="pt-BR" sz="1200" dirty="0">
                <a:hlinkClick r:id="rId5"/>
              </a:rPr>
              <a:t>http://books.google.com.br/books?id=iCoYDUv63L8C&amp;dq=</a:t>
            </a:r>
            <a:r>
              <a:rPr lang="pt-BR" sz="1200" dirty="0"/>
              <a:t>&gt; Acessado em </a:t>
            </a:r>
            <a:r>
              <a:rPr lang="pt-BR" sz="1200" dirty="0" smtClean="0"/>
              <a:t>15/05/2013</a:t>
            </a:r>
          </a:p>
          <a:p>
            <a:r>
              <a:rPr lang="en-US" sz="1200" dirty="0"/>
              <a:t>BARKER, Larry. Communication. Pearson. 8th ed. Boston: Allyn &amp; Bacon, 2002. </a:t>
            </a:r>
            <a:endParaRPr lang="en-US" sz="1200" dirty="0" smtClean="0"/>
          </a:p>
          <a:p>
            <a:r>
              <a:rPr lang="pt-BR" sz="1200" dirty="0"/>
              <a:t>KUNSH, M. M. K. Planejamento de relações públicas na comunicação integrada. Ed. rev., atual. e </a:t>
            </a:r>
            <a:r>
              <a:rPr lang="pt-BR" sz="1200" dirty="0" err="1"/>
              <a:t>ampl</a:t>
            </a:r>
            <a:r>
              <a:rPr lang="pt-BR" sz="1200" dirty="0"/>
              <a:t>. São Paulo: </a:t>
            </a:r>
            <a:r>
              <a:rPr lang="pt-BR" sz="1200" dirty="0" err="1"/>
              <a:t>Summus</a:t>
            </a:r>
            <a:r>
              <a:rPr lang="pt-BR" sz="1200" dirty="0"/>
              <a:t>, 2003 </a:t>
            </a:r>
            <a:endParaRPr lang="pt-BR" sz="1200" dirty="0" smtClean="0"/>
          </a:p>
          <a:p>
            <a:r>
              <a:rPr lang="pt-BR" sz="1200" dirty="0" err="1"/>
              <a:t>Exploration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Communication Networks </a:t>
            </a:r>
            <a:r>
              <a:rPr lang="pt-BR" sz="1200" dirty="0" err="1"/>
              <a:t>from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Enron </a:t>
            </a:r>
            <a:r>
              <a:rPr lang="pt-BR" sz="1200" dirty="0" err="1"/>
              <a:t>Email</a:t>
            </a:r>
            <a:r>
              <a:rPr lang="pt-BR" sz="1200" dirty="0"/>
              <a:t> DIESNER, Jana. CARLEY, Kathleen M. Carnegie </a:t>
            </a:r>
            <a:r>
              <a:rPr lang="pt-BR" sz="1200" dirty="0" err="1"/>
              <a:t>Mellon</a:t>
            </a:r>
            <a:r>
              <a:rPr lang="pt-BR" sz="1200" dirty="0"/>
              <a:t> </a:t>
            </a:r>
            <a:r>
              <a:rPr lang="pt-BR" sz="1200" dirty="0" err="1"/>
              <a:t>University</a:t>
            </a:r>
            <a:r>
              <a:rPr lang="pt-BR" sz="1200" dirty="0"/>
              <a:t>, </a:t>
            </a:r>
            <a:r>
              <a:rPr lang="pt-BR" sz="1200" dirty="0" smtClean="0"/>
              <a:t>2006</a:t>
            </a:r>
          </a:p>
          <a:p>
            <a:r>
              <a:rPr lang="en-US" sz="1200" dirty="0"/>
              <a:t>Christakis NA, Fowler JH (2010) Social Network Sensors for Early Detection of Contagious Outbreaks. </a:t>
            </a:r>
            <a:r>
              <a:rPr lang="en-US" sz="1200" dirty="0" err="1"/>
              <a:t>PLoS</a:t>
            </a:r>
            <a:r>
              <a:rPr lang="en-US" sz="1200" dirty="0"/>
              <a:t> ONE 5(9): e12948. </a:t>
            </a:r>
            <a:r>
              <a:rPr lang="en-US" sz="1200" dirty="0" smtClean="0"/>
              <a:t>doi:10.1371/journal.pone.0012948</a:t>
            </a:r>
          </a:p>
          <a:p>
            <a:r>
              <a:rPr lang="en-US" sz="1200" dirty="0"/>
              <a:t>CHRISTAKIS, N.A; FOWLER J.H.  The Spread of Obesity in a Large Social Network Over 32 Years. New England Journal of Medicine. V.357 Jun. 2007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59572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4" name="Picture 4" descr="http://interconnectednessofspirit.com/wp-content/uploads/2013/04/inter-connected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 certeza </a:t>
            </a:r>
            <a:r>
              <a:rPr lang="pt-BR" u="sng" dirty="0" smtClean="0">
                <a:solidFill>
                  <a:srgbClr val="FF0000"/>
                </a:solidFill>
              </a:rPr>
              <a:t>não</a:t>
            </a:r>
            <a:r>
              <a:rPr lang="pt-BR" dirty="0" smtClean="0"/>
              <a:t> são:</a:t>
            </a:r>
            <a:endParaRPr lang="pt-BR" dirty="0"/>
          </a:p>
        </p:txBody>
      </p:sp>
      <p:pic>
        <p:nvPicPr>
          <p:cNvPr id="1028" name="Picture 4" descr="http://weekio.com/wp-content/uploads/2012/02/twitter-censorsh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17" y="1690688"/>
            <a:ext cx="30194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.kinja-img.com/gawker-media/image/upload/s--1PCOkjEL--/18kyjv5bk73xgjp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71" y="1794134"/>
            <a:ext cx="3881588" cy="21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.ytimg.com/vi/2uCzshj3aXA/hq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8" y="4382219"/>
            <a:ext cx="2975814" cy="22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1.bp.blogspot.com/--DEcGoplyYg/U7GDBOGHn3I/AAAAAAAADFE/oBhA9amK0tA/s1600/With-Orkut-What-Is-Google-Doing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338" y="4493421"/>
            <a:ext cx="3180989" cy="212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1.bp.blogspot.com/-XsL_utwjTEc/UuBn5YZAKtI/AAAAAAAAFpg/h7Rrh4LhbnE/s1600/keriyo-emoticons-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72" y="384104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86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interconnectednessofspirit.com/wp-content/uploads/2013/04/inter-connected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1836518" y="2352694"/>
            <a:ext cx="8035918" cy="2554545"/>
          </a:xfrm>
          <a:prstGeom prst="rect">
            <a:avLst/>
          </a:prstGeom>
          <a:noFill/>
          <a:ln w="0">
            <a:solidFill>
              <a:schemeClr val="bg1">
                <a:lumMod val="65000"/>
              </a:schemeClr>
            </a:solidFill>
          </a:ln>
          <a:effectLst>
            <a:glow rad="1905000">
              <a:schemeClr val="bg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pt-BR" sz="88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Obrigado!</a:t>
            </a:r>
          </a:p>
          <a:p>
            <a:pPr algn="ctr"/>
            <a:r>
              <a:rPr lang="pt-BR" sz="36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Rafael Henrique Santos Soares</a:t>
            </a:r>
          </a:p>
          <a:p>
            <a:pPr algn="ctr"/>
            <a:r>
              <a:rPr lang="pt-BR" sz="36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rafaelhss@gmail.com</a:t>
            </a:r>
            <a:endParaRPr lang="pt-BR" sz="3600" b="1" dirty="0">
              <a:solidFill>
                <a:srgbClr val="A3C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Mídias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91332" cy="4351338"/>
          </a:xfrm>
        </p:spPr>
        <p:txBody>
          <a:bodyPr>
            <a:normAutofit/>
          </a:bodyPr>
          <a:lstStyle/>
          <a:p>
            <a:r>
              <a:rPr lang="pt-BR" dirty="0" smtClean="0"/>
              <a:t>Trata-se de ferramentas/plataformas que organizam informações acerca de indivíduos</a:t>
            </a:r>
            <a:r>
              <a:rPr lang="pt-BR" dirty="0"/>
              <a:t> </a:t>
            </a:r>
            <a:r>
              <a:rPr lang="pt-BR" dirty="0" smtClean="0"/>
              <a:t>e os relacionamentos entre eles.</a:t>
            </a:r>
          </a:p>
          <a:p>
            <a:r>
              <a:rPr lang="pt-BR" dirty="0" smtClean="0"/>
              <a:t>“Ferramentas extremamente interativas que permitem a criação, compartilhamento e troca de informações, ideias, e conteúdo” (</a:t>
            </a:r>
            <a:r>
              <a:rPr lang="pt-BR" dirty="0" err="1" smtClean="0"/>
              <a:t>Kietzmann</a:t>
            </a:r>
            <a:r>
              <a:rPr lang="pt-BR" dirty="0" smtClean="0"/>
              <a:t> et al, 2014)</a:t>
            </a:r>
          </a:p>
          <a:p>
            <a:endParaRPr lang="pt-BR" dirty="0"/>
          </a:p>
        </p:txBody>
      </p:sp>
      <p:pic>
        <p:nvPicPr>
          <p:cNvPr id="3078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355" y="552095"/>
            <a:ext cx="6687859" cy="60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Mas não é a mesma coisa?</a:t>
            </a:r>
            <a:endParaRPr lang="pt-BR" dirty="0"/>
          </a:p>
        </p:txBody>
      </p:sp>
      <p:pic>
        <p:nvPicPr>
          <p:cNvPr id="4098" name="Picture 2" descr="http://3.bp.blogspot.com/-gDfyFtZH6Zg/U5nxfva-_DI/AAAAAAAAI-o/IOT-d9cnZBk/s1600/confused-smil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01" y="175969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911</TotalTime>
  <Words>2970</Words>
  <Application>Microsoft Office PowerPoint</Application>
  <PresentationFormat>Widescreen</PresentationFormat>
  <Paragraphs>411</Paragraphs>
  <Slides>70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Arial Black</vt:lpstr>
      <vt:lpstr>Calibri</vt:lpstr>
      <vt:lpstr>Trebuchet MS</vt:lpstr>
      <vt:lpstr>Wingdings</vt:lpstr>
      <vt:lpstr>Wingdings 3</vt:lpstr>
      <vt:lpstr>Facet</vt:lpstr>
      <vt:lpstr>Bitmap Image</vt:lpstr>
      <vt:lpstr>ANÁLISE DE REDES SOCIAIS</vt:lpstr>
      <vt:lpstr>Análise de Redes Sociais </vt:lpstr>
      <vt:lpstr>Rafael Henrique Santos Soares  rafaelhss@gmail.com Material de apoio ao curso: www.rafaelhenrique.net/teias2015</vt:lpstr>
      <vt:lpstr>Agenda</vt:lpstr>
      <vt:lpstr>Modulo 1: Conceitos básicos</vt:lpstr>
      <vt:lpstr>O que são redes sociais ?</vt:lpstr>
      <vt:lpstr>Com certeza não são:</vt:lpstr>
      <vt:lpstr>Mídias sociais</vt:lpstr>
      <vt:lpstr>Mas não é a mesma coisa?</vt:lpstr>
      <vt:lpstr>Redes sociais</vt:lpstr>
      <vt:lpstr>PowerPoint Presentation</vt:lpstr>
      <vt:lpstr>Análise de redes sociais</vt:lpstr>
      <vt:lpstr>Foco nos relacionamentos entre indivíduos</vt:lpstr>
      <vt:lpstr>Sistemas complexos: ‘Emergence’</vt:lpstr>
      <vt:lpstr>Foco no indivíduo x Foco nos relacionamentos</vt:lpstr>
      <vt:lpstr>PowerPoint Presentation</vt:lpstr>
      <vt:lpstr>Foco no indivíduo x Foco nos relacionamentos</vt:lpstr>
      <vt:lpstr>A importância dos laços sociais</vt:lpstr>
      <vt:lpstr>Analise de redes sociais responde a perguntas importantes!</vt:lpstr>
      <vt:lpstr>Investigações!</vt:lpstr>
      <vt:lpstr>Quem controla o mundo?!</vt:lpstr>
      <vt:lpstr>Quem controla o mundo?!</vt:lpstr>
      <vt:lpstr>Quem controla o mundo?!</vt:lpstr>
      <vt:lpstr>Quem controla o mundo?!</vt:lpstr>
      <vt:lpstr>Quem controla o mundo?!</vt:lpstr>
      <vt:lpstr>Identificar quem controla o mundo é legal ?</vt:lpstr>
      <vt:lpstr>Como prever epidemias usando redes sociais?</vt:lpstr>
      <vt:lpstr>Como prever epidemias usando redes sociais?</vt:lpstr>
      <vt:lpstr>Como prever epidemias usando redes sociais?</vt:lpstr>
      <vt:lpstr>Como prever epidemias usando redes sociais?</vt:lpstr>
      <vt:lpstr>Prever epidemias usando redes sociais, é legal ou não é?</vt:lpstr>
      <vt:lpstr>Como a rede influencia minha vida?</vt:lpstr>
      <vt:lpstr>Como a rede influencia minha vida?</vt:lpstr>
      <vt:lpstr>Como a rede influencia minha vida?</vt:lpstr>
      <vt:lpstr>Curtiu ?! </vt:lpstr>
      <vt:lpstr>Outras aplicações de escopo mais modesto</vt:lpstr>
      <vt:lpstr>Análise de redes sociais</vt:lpstr>
      <vt:lpstr>Modulo 2: Análise na prática</vt:lpstr>
      <vt:lpstr>Processo de análise de Redes Sociais</vt:lpstr>
      <vt:lpstr>Atributos e Relacionamentos</vt:lpstr>
      <vt:lpstr>Sistema Mundial: World_trade.paj</vt:lpstr>
      <vt:lpstr>Clusters e Vectors</vt:lpstr>
      <vt:lpstr>Visualizando Partições e Vetores</vt:lpstr>
      <vt:lpstr>Visualizando partes da rede</vt:lpstr>
      <vt:lpstr>Subgrupos coesivos</vt:lpstr>
      <vt:lpstr>Fenômeno da homofilia</vt:lpstr>
      <vt:lpstr>Rede de visitas familiares: Attiro.paj</vt:lpstr>
      <vt:lpstr>Grau (Degree)</vt:lpstr>
      <vt:lpstr>Componentes</vt:lpstr>
      <vt:lpstr>Componentes</vt:lpstr>
      <vt:lpstr>Centralidade e periferia</vt:lpstr>
      <vt:lpstr>Centralidade</vt:lpstr>
      <vt:lpstr>Centralidade</vt:lpstr>
      <vt:lpstr>Estudos em centralidade</vt:lpstr>
      <vt:lpstr>Centralidade na rede de operários: sawmill.net</vt:lpstr>
      <vt:lpstr>Tipos de centralidade</vt:lpstr>
      <vt:lpstr>Mediadores e Pontes</vt:lpstr>
      <vt:lpstr>Mediadores e pontes</vt:lpstr>
      <vt:lpstr>Mediadores e pontes</vt:lpstr>
      <vt:lpstr>Rede de grevistas: Strike.paj</vt:lpstr>
      <vt:lpstr>Rede de grevistas</vt:lpstr>
      <vt:lpstr>Continuação do estudo...</vt:lpstr>
      <vt:lpstr>Formato de arquivo do Pajek</vt:lpstr>
      <vt:lpstr>De onde vêm os dados ?</vt:lpstr>
      <vt:lpstr>Entrevistas e Questionários</vt:lpstr>
      <vt:lpstr>Logs de sistemas corporativos</vt:lpstr>
      <vt:lpstr>Mídias sociais</vt:lpstr>
      <vt:lpstr>Referencias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Redes Sociais</dc:title>
  <dc:creator>rafael</dc:creator>
  <cp:lastModifiedBy>rafael</cp:lastModifiedBy>
  <cp:revision>105</cp:revision>
  <dcterms:created xsi:type="dcterms:W3CDTF">2015-05-06T02:57:46Z</dcterms:created>
  <dcterms:modified xsi:type="dcterms:W3CDTF">2015-05-26T17:48:30Z</dcterms:modified>
</cp:coreProperties>
</file>